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4690" autoAdjust="0"/>
  </p:normalViewPr>
  <p:slideViewPr>
    <p:cSldViewPr snapToGrid="0" snapToObjects="1">
      <p:cViewPr varScale="1">
        <p:scale>
          <a:sx n="81" d="100"/>
          <a:sy n="81" d="100"/>
        </p:scale>
        <p:origin x="778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84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556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846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127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3432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9665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97383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569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26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672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136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54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536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96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27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04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4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6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318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  <p:sldLayoutId id="2147483876" r:id="rId13"/>
    <p:sldLayoutId id="2147483877" r:id="rId14"/>
    <p:sldLayoutId id="2147483878" r:id="rId15"/>
    <p:sldLayoutId id="2147483879" r:id="rId16"/>
    <p:sldLayoutId id="214748388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27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54783" y="918171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lang="fa-IR" dirty="0">
                <a:cs typeface="B Titr" panose="00000700000000000000" pitchFamily="2" charset="-78"/>
              </a:rPr>
              <a:t>مهارت‌های</a:t>
            </a:r>
            <a:r>
              <a:rPr dirty="0">
                <a:cs typeface="B Titr" panose="00000700000000000000" pitchFamily="2" charset="-78"/>
              </a:rPr>
              <a:t> </a:t>
            </a:r>
            <a:r>
              <a:rPr dirty="0" err="1">
                <a:cs typeface="B Titr" panose="00000700000000000000" pitchFamily="2" charset="-78"/>
              </a:rPr>
              <a:t>رفتار</a:t>
            </a:r>
            <a:r>
              <a:rPr lang="fa-IR" dirty="0">
                <a:cs typeface="B Titr" panose="00000700000000000000" pitchFamily="2" charset="-78"/>
              </a:rPr>
              <a:t>ی</a:t>
            </a:r>
            <a:r>
              <a:rPr dirty="0">
                <a:cs typeface="B Titr" panose="00000700000000000000" pitchFamily="2" charset="-78"/>
              </a:rPr>
              <a:t> </a:t>
            </a:r>
            <a:r>
              <a:rPr dirty="0" err="1">
                <a:cs typeface="B Titr" panose="00000700000000000000" pitchFamily="2" charset="-78"/>
              </a:rPr>
              <a:t>ماماهای</a:t>
            </a:r>
            <a:r>
              <a:rPr dirty="0">
                <a:cs typeface="B Titr" panose="00000700000000000000" pitchFamily="2" charset="-78"/>
              </a:rPr>
              <a:t> </a:t>
            </a:r>
            <a:r>
              <a:rPr dirty="0" err="1">
                <a:cs typeface="B Titr" panose="00000700000000000000" pitchFamily="2" charset="-78"/>
              </a:rPr>
              <a:t>زایشگاه</a:t>
            </a:r>
            <a:r>
              <a:rPr dirty="0">
                <a:cs typeface="B Titr" panose="00000700000000000000" pitchFamily="2" charset="-78"/>
              </a:rPr>
              <a:t> </a:t>
            </a:r>
            <a:r>
              <a:rPr dirty="0" err="1">
                <a:cs typeface="B Titr" panose="00000700000000000000" pitchFamily="2" charset="-78"/>
              </a:rPr>
              <a:t>با</a:t>
            </a:r>
            <a:r>
              <a:rPr dirty="0">
                <a:cs typeface="B Titr" panose="00000700000000000000" pitchFamily="2" charset="-78"/>
              </a:rPr>
              <a:t> </a:t>
            </a:r>
            <a:r>
              <a:rPr dirty="0" err="1">
                <a:cs typeface="B Titr" panose="00000700000000000000" pitchFamily="2" charset="-78"/>
              </a:rPr>
              <a:t>مراجعین</a:t>
            </a:r>
            <a:endParaRPr dirty="0">
              <a:cs typeface="B Titr" panose="000007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1992" y="2905780"/>
            <a:ext cx="344078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defRPr sz="2200">
                <a:solidFill>
                  <a:srgbClr val="323232"/>
                </a:solidFill>
                <a:latin typeface="B Nazanin"/>
              </a:defRPr>
            </a:pPr>
            <a:r>
              <a:rPr lang="fa-IR" sz="2800" dirty="0">
                <a:solidFill>
                  <a:schemeClr val="tx1">
                    <a:lumMod val="95000"/>
                  </a:schemeClr>
                </a:solidFill>
                <a:cs typeface="B Titr" panose="00000700000000000000" pitchFamily="2" charset="-78"/>
              </a:rPr>
              <a:t>دکتر فاطمه خلیلی</a:t>
            </a:r>
            <a:endParaRPr sz="2800" dirty="0">
              <a:solidFill>
                <a:schemeClr val="tx1">
                  <a:lumMod val="95000"/>
                </a:schemeClr>
              </a:solidFill>
              <a:cs typeface="B Titr" panose="00000700000000000000" pitchFamily="2" charset="-78"/>
            </a:endParaRPr>
          </a:p>
          <a:p>
            <a:pPr algn="ctr" rtl="1">
              <a:defRPr sz="2200">
                <a:solidFill>
                  <a:srgbClr val="323232"/>
                </a:solidFill>
                <a:latin typeface="B Nazanin"/>
              </a:defRPr>
            </a:pPr>
            <a:endParaRPr lang="fa-IR" sz="2800" dirty="0">
              <a:solidFill>
                <a:schemeClr val="tx1">
                  <a:lumMod val="95000"/>
                </a:schemeClr>
              </a:solidFill>
              <a:cs typeface="B Titr" panose="00000700000000000000" pitchFamily="2" charset="-78"/>
            </a:endParaRPr>
          </a:p>
          <a:p>
            <a:pPr algn="ctr" rtl="1">
              <a:defRPr sz="2200">
                <a:solidFill>
                  <a:srgbClr val="323232"/>
                </a:solidFill>
                <a:latin typeface="B Nazanin"/>
              </a:defRPr>
            </a:pPr>
            <a:r>
              <a:rPr lang="fa-IR" sz="2800" dirty="0">
                <a:solidFill>
                  <a:schemeClr val="tx1">
                    <a:lumMod val="95000"/>
                  </a:schemeClr>
                </a:solidFill>
                <a:cs typeface="B Titr" panose="00000700000000000000" pitchFamily="2" charset="-78"/>
              </a:rPr>
              <a:t>روانپزشک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13767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dirty="0"/>
          </a:p>
          <a:p>
            <a:pPr algn="ctr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حفظ</a:t>
            </a:r>
            <a:r>
              <a:rPr dirty="0"/>
              <a:t> </a:t>
            </a:r>
            <a:r>
              <a:rPr dirty="0" err="1"/>
              <a:t>کرامت</a:t>
            </a:r>
            <a:r>
              <a:rPr dirty="0"/>
              <a:t> و </a:t>
            </a:r>
            <a:r>
              <a:rPr dirty="0" err="1"/>
              <a:t>رازداری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55352" y="2067089"/>
            <a:ext cx="5942653" cy="20390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پوشش</a:t>
            </a:r>
            <a:r>
              <a:rPr dirty="0"/>
              <a:t> </a:t>
            </a:r>
            <a:r>
              <a:rPr dirty="0" err="1"/>
              <a:t>مناسب</a:t>
            </a:r>
            <a:r>
              <a:rPr dirty="0"/>
              <a:t> </a:t>
            </a:r>
            <a:r>
              <a:rPr dirty="0" err="1"/>
              <a:t>هنگام</a:t>
            </a:r>
            <a:r>
              <a:rPr dirty="0"/>
              <a:t> </a:t>
            </a:r>
            <a:r>
              <a:rPr dirty="0" err="1"/>
              <a:t>معاینه</a:t>
            </a:r>
            <a:endParaRPr lang="fa-IR"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lang="fa-IR" dirty="0"/>
              <a:t>پرده‌کشی هنگام معاینه و حفظ حریم در حضور همراهان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عدم</a:t>
            </a:r>
            <a:r>
              <a:rPr dirty="0"/>
              <a:t> </a:t>
            </a:r>
            <a:r>
              <a:rPr dirty="0" err="1"/>
              <a:t>افشای</a:t>
            </a:r>
            <a:r>
              <a:rPr dirty="0"/>
              <a:t> </a:t>
            </a:r>
            <a:r>
              <a:rPr dirty="0" err="1"/>
              <a:t>اطلاعات</a:t>
            </a:r>
            <a:r>
              <a:rPr dirty="0"/>
              <a:t> </a:t>
            </a:r>
            <a:r>
              <a:rPr dirty="0" err="1"/>
              <a:t>شخصی</a:t>
            </a:r>
            <a:r>
              <a:rPr dirty="0"/>
              <a:t> </a:t>
            </a:r>
            <a:r>
              <a:rPr dirty="0" err="1"/>
              <a:t>مادر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358" y="460971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dirty="0"/>
          </a:p>
          <a:p>
            <a:pPr algn="ctr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پذیرش</a:t>
            </a:r>
            <a:r>
              <a:rPr dirty="0"/>
              <a:t> </a:t>
            </a:r>
            <a:r>
              <a:rPr dirty="0" err="1"/>
              <a:t>اولیه</a:t>
            </a:r>
            <a:r>
              <a:rPr dirty="0"/>
              <a:t> </a:t>
            </a:r>
            <a:r>
              <a:rPr dirty="0" err="1"/>
              <a:t>مادر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762358" y="2106890"/>
            <a:ext cx="6863926" cy="2716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خوش‌آمدگویی</a:t>
            </a:r>
            <a:r>
              <a:rPr dirty="0"/>
              <a:t> </a:t>
            </a:r>
            <a:r>
              <a:rPr dirty="0" err="1"/>
              <a:t>با</a:t>
            </a:r>
            <a:r>
              <a:rPr dirty="0"/>
              <a:t> </a:t>
            </a:r>
            <a:r>
              <a:rPr dirty="0" err="1"/>
              <a:t>لبخند</a:t>
            </a:r>
            <a:endParaRPr lang="fa-IR" dirty="0"/>
          </a:p>
          <a:p>
            <a:pPr algn="r" rtl="1">
              <a:lnSpc>
                <a:spcPct val="200000"/>
              </a:lnSpc>
              <a:defRPr sz="2200">
                <a:solidFill>
                  <a:srgbClr val="323232"/>
                </a:solidFill>
                <a:latin typeface="B Nazanin"/>
              </a:defRPr>
            </a:pPr>
            <a:r>
              <a:rPr lang="fa-IR" sz="2000" dirty="0"/>
              <a:t>     </a:t>
            </a:r>
            <a:r>
              <a:rPr lang="en-US" sz="2000" dirty="0" err="1"/>
              <a:t>شروع</a:t>
            </a:r>
            <a:r>
              <a:rPr lang="en-US" sz="2000" dirty="0"/>
              <a:t> </a:t>
            </a:r>
            <a:r>
              <a:rPr lang="en-US" sz="2000" dirty="0" err="1"/>
              <a:t>خوب</a:t>
            </a:r>
            <a:r>
              <a:rPr lang="en-US" sz="2000" dirty="0"/>
              <a:t>، </a:t>
            </a:r>
            <a:r>
              <a:rPr lang="en-US" sz="2000" dirty="0" err="1"/>
              <a:t>نیمی</a:t>
            </a:r>
            <a:r>
              <a:rPr lang="en-US" sz="2000" dirty="0"/>
              <a:t> </a:t>
            </a:r>
            <a:r>
              <a:rPr lang="en-US" sz="2000" dirty="0" err="1"/>
              <a:t>از</a:t>
            </a:r>
            <a:r>
              <a:rPr lang="en-US" sz="2000" dirty="0"/>
              <a:t> </a:t>
            </a:r>
            <a:r>
              <a:rPr lang="en-US" sz="2000" dirty="0" err="1"/>
              <a:t>راه</a:t>
            </a:r>
            <a:r>
              <a:rPr lang="en-US" sz="2000" dirty="0"/>
              <a:t> </a:t>
            </a:r>
            <a:r>
              <a:rPr lang="en-US" sz="2000" dirty="0" err="1"/>
              <a:t>است</a:t>
            </a:r>
            <a:r>
              <a:rPr lang="en-US" sz="2000" dirty="0"/>
              <a:t>. </a:t>
            </a:r>
            <a:r>
              <a:rPr lang="en-US" sz="2000" dirty="0" err="1"/>
              <a:t>مثال</a:t>
            </a:r>
            <a:r>
              <a:rPr lang="en-US" sz="2000" dirty="0"/>
              <a:t>: </a:t>
            </a:r>
            <a:r>
              <a:rPr lang="fa-IR" sz="2000" dirty="0"/>
              <a:t> س</a:t>
            </a:r>
            <a:r>
              <a:rPr lang="en-US" sz="2000" dirty="0" err="1"/>
              <a:t>لام</a:t>
            </a:r>
            <a:r>
              <a:rPr lang="en-US" sz="2000" dirty="0"/>
              <a:t> </a:t>
            </a:r>
            <a:r>
              <a:rPr lang="en-US" sz="2000" dirty="0" err="1"/>
              <a:t>عزیزم</a:t>
            </a:r>
            <a:r>
              <a:rPr lang="en-US" sz="2000" dirty="0"/>
              <a:t> </a:t>
            </a:r>
            <a:r>
              <a:rPr lang="en-US" sz="2000" dirty="0" err="1"/>
              <a:t>خوش</a:t>
            </a:r>
            <a:r>
              <a:rPr lang="en-US" sz="2000" dirty="0"/>
              <a:t> </a:t>
            </a:r>
            <a:r>
              <a:rPr lang="en-US" sz="2000" dirty="0" err="1"/>
              <a:t>اومدی</a:t>
            </a:r>
            <a:endParaRPr lang="en-US" sz="2000"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ایجاد</a:t>
            </a:r>
            <a:r>
              <a:rPr dirty="0"/>
              <a:t> </a:t>
            </a:r>
            <a:r>
              <a:rPr dirty="0" err="1"/>
              <a:t>حس</a:t>
            </a:r>
            <a:r>
              <a:rPr dirty="0"/>
              <a:t> </a:t>
            </a:r>
            <a:r>
              <a:rPr dirty="0" err="1"/>
              <a:t>امنیت</a:t>
            </a:r>
            <a:r>
              <a:rPr dirty="0"/>
              <a:t> </a:t>
            </a:r>
            <a:r>
              <a:rPr dirty="0" err="1"/>
              <a:t>در</a:t>
            </a:r>
            <a:r>
              <a:rPr dirty="0"/>
              <a:t> </a:t>
            </a:r>
            <a:r>
              <a:rPr dirty="0" err="1"/>
              <a:t>بدو</a:t>
            </a:r>
            <a:r>
              <a:rPr dirty="0"/>
              <a:t> </a:t>
            </a:r>
            <a:r>
              <a:rPr dirty="0" err="1"/>
              <a:t>ورود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پاسخ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</a:t>
            </a:r>
            <a:r>
              <a:rPr dirty="0" err="1"/>
              <a:t>سؤالات</a:t>
            </a:r>
            <a:r>
              <a:rPr dirty="0"/>
              <a:t> </a:t>
            </a:r>
            <a:r>
              <a:rPr dirty="0" err="1"/>
              <a:t>ابتدایی</a:t>
            </a:r>
            <a:r>
              <a:rPr dirty="0"/>
              <a:t> </a:t>
            </a:r>
            <a:r>
              <a:rPr dirty="0" err="1"/>
              <a:t>با</a:t>
            </a:r>
            <a:r>
              <a:rPr dirty="0"/>
              <a:t> </a:t>
            </a:r>
            <a:r>
              <a:rPr dirty="0" err="1"/>
              <a:t>صبر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509826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مراقبت</a:t>
            </a:r>
            <a:r>
              <a:rPr dirty="0"/>
              <a:t> </a:t>
            </a:r>
            <a:r>
              <a:rPr dirty="0" err="1"/>
              <a:t>در</a:t>
            </a:r>
            <a:r>
              <a:rPr dirty="0"/>
              <a:t> </a:t>
            </a:r>
            <a:r>
              <a:rPr dirty="0" err="1"/>
              <a:t>مرحله</a:t>
            </a:r>
            <a:r>
              <a:rPr dirty="0"/>
              <a:t> </a:t>
            </a:r>
            <a:r>
              <a:rPr dirty="0" err="1"/>
              <a:t>درد</a:t>
            </a:r>
            <a:r>
              <a:rPr dirty="0"/>
              <a:t> </a:t>
            </a:r>
            <a:r>
              <a:rPr dirty="0" err="1"/>
              <a:t>اولیه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3755534" y="2116318"/>
            <a:ext cx="4304383" cy="27161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اطلاع‌رسانی</a:t>
            </a:r>
            <a:r>
              <a:rPr dirty="0"/>
              <a:t> </a:t>
            </a:r>
            <a:r>
              <a:rPr dirty="0" err="1"/>
              <a:t>در</a:t>
            </a:r>
            <a:r>
              <a:rPr dirty="0"/>
              <a:t> </a:t>
            </a:r>
            <a:r>
              <a:rPr dirty="0" err="1"/>
              <a:t>مورد</a:t>
            </a:r>
            <a:r>
              <a:rPr dirty="0"/>
              <a:t> </a:t>
            </a:r>
            <a:r>
              <a:rPr dirty="0" err="1"/>
              <a:t>روند</a:t>
            </a:r>
            <a:r>
              <a:rPr dirty="0"/>
              <a:t> </a:t>
            </a:r>
            <a:r>
              <a:rPr dirty="0" err="1"/>
              <a:t>زایمان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آموزش</a:t>
            </a:r>
            <a:r>
              <a:rPr dirty="0"/>
              <a:t> </a:t>
            </a:r>
            <a:r>
              <a:rPr dirty="0" err="1"/>
              <a:t>تکنیک‌های</a:t>
            </a:r>
            <a:r>
              <a:rPr dirty="0"/>
              <a:t> </a:t>
            </a:r>
            <a:r>
              <a:rPr dirty="0" err="1"/>
              <a:t>تنفس</a:t>
            </a:r>
            <a:r>
              <a:rPr dirty="0"/>
              <a:t> و </a:t>
            </a:r>
            <a:r>
              <a:rPr dirty="0" err="1"/>
              <a:t>آرام‌سازی</a:t>
            </a:r>
            <a:endParaRPr lang="fa-IR"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lang="en-US" sz="2200" dirty="0" err="1"/>
              <a:t>لمس</a:t>
            </a:r>
            <a:r>
              <a:rPr lang="en-US" sz="2200" dirty="0"/>
              <a:t> </a:t>
            </a:r>
            <a:r>
              <a:rPr lang="en-US" sz="2200" dirty="0" err="1"/>
              <a:t>حمایتی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حمایت</a:t>
            </a:r>
            <a:r>
              <a:rPr dirty="0"/>
              <a:t> </a:t>
            </a:r>
            <a:r>
              <a:rPr dirty="0" err="1"/>
              <a:t>عاطفی</a:t>
            </a:r>
            <a:r>
              <a:rPr dirty="0"/>
              <a:t> </a:t>
            </a:r>
            <a:r>
              <a:rPr dirty="0" err="1"/>
              <a:t>مداوم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509826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تشویق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</a:t>
            </a:r>
            <a:r>
              <a:rPr dirty="0" err="1"/>
              <a:t>وضعیت</a:t>
            </a:r>
            <a:r>
              <a:rPr dirty="0"/>
              <a:t> </a:t>
            </a:r>
            <a:r>
              <a:rPr dirty="0" err="1"/>
              <a:t>مناسب</a:t>
            </a:r>
            <a:r>
              <a:rPr dirty="0"/>
              <a:t> </a:t>
            </a:r>
            <a:r>
              <a:rPr dirty="0" err="1"/>
              <a:t>زایمان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3173409" y="2067089"/>
            <a:ext cx="5056191" cy="19774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راهنمایی</a:t>
            </a:r>
            <a:r>
              <a:rPr dirty="0"/>
              <a:t> </a:t>
            </a:r>
            <a:r>
              <a:rPr dirty="0" err="1"/>
              <a:t>مادر</a:t>
            </a:r>
            <a:r>
              <a:rPr dirty="0"/>
              <a:t> </a:t>
            </a:r>
            <a:r>
              <a:rPr dirty="0" err="1"/>
              <a:t>برای</a:t>
            </a:r>
            <a:r>
              <a:rPr dirty="0"/>
              <a:t> </a:t>
            </a:r>
            <a:r>
              <a:rPr dirty="0" err="1"/>
              <a:t>انتخاب</a:t>
            </a:r>
            <a:r>
              <a:rPr dirty="0"/>
              <a:t> </a:t>
            </a:r>
            <a:r>
              <a:rPr dirty="0" err="1"/>
              <a:t>موقعیت</a:t>
            </a:r>
            <a:r>
              <a:rPr dirty="0"/>
              <a:t> </a:t>
            </a:r>
            <a:r>
              <a:rPr dirty="0" err="1"/>
              <a:t>راحت</a:t>
            </a:r>
            <a:endParaRPr lang="fa-IR" dirty="0"/>
          </a:p>
          <a:p>
            <a:pPr algn="r" rtl="1">
              <a:lnSpc>
                <a:spcPct val="200000"/>
              </a:lnSpc>
              <a:defRPr sz="2200">
                <a:solidFill>
                  <a:srgbClr val="323232"/>
                </a:solidFill>
                <a:latin typeface="B Nazanin"/>
              </a:defRPr>
            </a:pPr>
            <a:r>
              <a:rPr lang="fa-IR" sz="2000" dirty="0"/>
              <a:t>         مثل استفاده از </a:t>
            </a:r>
            <a:r>
              <a:rPr lang="en-US" sz="2000" dirty="0" err="1"/>
              <a:t>توپ</a:t>
            </a:r>
            <a:r>
              <a:rPr lang="en-US" sz="2000" dirty="0"/>
              <a:t> </a:t>
            </a:r>
            <a:r>
              <a:rPr lang="en-US" sz="2000" dirty="0" err="1"/>
              <a:t>زایمان</a:t>
            </a:r>
            <a:r>
              <a:rPr lang="fa-IR" sz="2000" dirty="0"/>
              <a:t> </a:t>
            </a:r>
            <a:r>
              <a:rPr lang="en-US" sz="2000" dirty="0" err="1"/>
              <a:t>یا</a:t>
            </a:r>
            <a:r>
              <a:rPr lang="en-US" sz="2000" dirty="0"/>
              <a:t> </a:t>
            </a:r>
            <a:r>
              <a:rPr lang="en-US" sz="2000" dirty="0" err="1"/>
              <a:t>حرکت</a:t>
            </a:r>
            <a:r>
              <a:rPr lang="en-US" sz="2000" dirty="0"/>
              <a:t> </a:t>
            </a:r>
            <a:r>
              <a:rPr lang="en-US" sz="2000" dirty="0" err="1"/>
              <a:t>آزاد</a:t>
            </a:r>
            <a:r>
              <a:rPr lang="en-US" sz="2000" dirty="0"/>
              <a:t> </a:t>
            </a:r>
            <a:r>
              <a:rPr lang="en-US" sz="2000" dirty="0" err="1"/>
              <a:t>در</a:t>
            </a:r>
            <a:r>
              <a:rPr lang="en-US" sz="2000" dirty="0"/>
              <a:t> </a:t>
            </a:r>
            <a:r>
              <a:rPr lang="en-US" sz="2000" dirty="0" err="1"/>
              <a:t>اتاق</a:t>
            </a:r>
            <a:endParaRPr sz="2000"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توجه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</a:t>
            </a:r>
            <a:r>
              <a:rPr dirty="0" err="1"/>
              <a:t>تمایلات</a:t>
            </a:r>
            <a:r>
              <a:rPr dirty="0"/>
              <a:t> و </a:t>
            </a:r>
            <a:r>
              <a:rPr dirty="0" err="1"/>
              <a:t>محدودیت‌های</a:t>
            </a:r>
            <a:r>
              <a:rPr dirty="0"/>
              <a:t> </a:t>
            </a:r>
            <a:r>
              <a:rPr dirty="0" err="1"/>
              <a:t>فیزیکی</a:t>
            </a:r>
            <a:r>
              <a:rPr dirty="0"/>
              <a:t> </a:t>
            </a:r>
            <a:r>
              <a:rPr dirty="0" err="1"/>
              <a:t>او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83513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احترام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</a:t>
            </a:r>
            <a:r>
              <a:rPr dirty="0" err="1"/>
              <a:t>تصمیمات</a:t>
            </a:r>
            <a:r>
              <a:rPr dirty="0"/>
              <a:t> </a:t>
            </a:r>
            <a:r>
              <a:rPr dirty="0" err="1"/>
              <a:t>مادر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2078556" y="2172879"/>
            <a:ext cx="6151044" cy="136191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احترام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</a:t>
            </a:r>
            <a:r>
              <a:rPr dirty="0" err="1"/>
              <a:t>انتخاب</a:t>
            </a:r>
            <a:r>
              <a:rPr dirty="0"/>
              <a:t> </a:t>
            </a:r>
            <a:r>
              <a:rPr dirty="0" err="1"/>
              <a:t>روش</a:t>
            </a:r>
            <a:r>
              <a:rPr dirty="0"/>
              <a:t> </a:t>
            </a:r>
            <a:r>
              <a:rPr dirty="0" err="1"/>
              <a:t>زایمان</a:t>
            </a:r>
            <a:r>
              <a:rPr lang="fa-IR" dirty="0"/>
              <a:t> : </a:t>
            </a:r>
            <a:r>
              <a:rPr dirty="0" err="1"/>
              <a:t>طبیعی</a:t>
            </a:r>
            <a:r>
              <a:rPr lang="fa-IR" dirty="0"/>
              <a:t> </a:t>
            </a:r>
            <a:r>
              <a:rPr dirty="0"/>
              <a:t>/</a:t>
            </a:r>
            <a:r>
              <a:rPr lang="fa-IR" dirty="0"/>
              <a:t> </a:t>
            </a:r>
            <a:r>
              <a:rPr dirty="0" err="1"/>
              <a:t>بی‌درد</a:t>
            </a:r>
            <a:r>
              <a:rPr lang="fa-IR" dirty="0"/>
              <a:t> </a:t>
            </a:r>
            <a:r>
              <a:rPr dirty="0"/>
              <a:t>/</a:t>
            </a:r>
            <a:r>
              <a:rPr lang="fa-IR" dirty="0"/>
              <a:t> </a:t>
            </a:r>
            <a:r>
              <a:rPr dirty="0" err="1"/>
              <a:t>سزارین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عدم</a:t>
            </a:r>
            <a:r>
              <a:rPr dirty="0"/>
              <a:t> </a:t>
            </a:r>
            <a:r>
              <a:rPr dirty="0" err="1"/>
              <a:t>اجبار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</a:t>
            </a:r>
            <a:r>
              <a:rPr dirty="0" err="1"/>
              <a:t>روش</a:t>
            </a:r>
            <a:r>
              <a:rPr dirty="0"/>
              <a:t> </a:t>
            </a:r>
            <a:r>
              <a:rPr dirty="0" err="1"/>
              <a:t>خاص</a:t>
            </a:r>
            <a:r>
              <a:rPr dirty="0"/>
              <a:t> </a:t>
            </a:r>
            <a:r>
              <a:rPr dirty="0" err="1"/>
              <a:t>بدون</a:t>
            </a:r>
            <a:r>
              <a:rPr dirty="0"/>
              <a:t> </a:t>
            </a:r>
            <a:r>
              <a:rPr dirty="0" err="1"/>
              <a:t>دلیل</a:t>
            </a:r>
            <a:r>
              <a:rPr dirty="0"/>
              <a:t> </a:t>
            </a:r>
            <a:r>
              <a:rPr dirty="0" err="1"/>
              <a:t>پزشکی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13767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رفتار</a:t>
            </a:r>
            <a:r>
              <a:rPr dirty="0"/>
              <a:t> </a:t>
            </a:r>
            <a:r>
              <a:rPr dirty="0" err="1"/>
              <a:t>در</a:t>
            </a:r>
            <a:r>
              <a:rPr dirty="0"/>
              <a:t> </a:t>
            </a:r>
            <a:r>
              <a:rPr dirty="0" err="1"/>
              <a:t>مرحله</a:t>
            </a:r>
            <a:r>
              <a:rPr dirty="0"/>
              <a:t> </a:t>
            </a:r>
            <a:r>
              <a:rPr dirty="0" err="1"/>
              <a:t>بحرانی</a:t>
            </a:r>
            <a:r>
              <a:rPr dirty="0"/>
              <a:t> </a:t>
            </a:r>
            <a:r>
              <a:rPr dirty="0" err="1"/>
              <a:t>زایمان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603316" y="1956062"/>
            <a:ext cx="7626284" cy="2716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حفظ</a:t>
            </a:r>
            <a:r>
              <a:rPr dirty="0"/>
              <a:t> </a:t>
            </a:r>
            <a:r>
              <a:rPr dirty="0" err="1"/>
              <a:t>آرامش</a:t>
            </a:r>
            <a:r>
              <a:rPr dirty="0"/>
              <a:t> و </a:t>
            </a:r>
            <a:r>
              <a:rPr dirty="0" err="1"/>
              <a:t>انتقال</a:t>
            </a:r>
            <a:r>
              <a:rPr dirty="0"/>
              <a:t> </a:t>
            </a:r>
            <a:r>
              <a:rPr dirty="0" err="1"/>
              <a:t>اطمینان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تشویق</a:t>
            </a:r>
            <a:r>
              <a:rPr dirty="0"/>
              <a:t> و </a:t>
            </a:r>
            <a:r>
              <a:rPr dirty="0" err="1"/>
              <a:t>انرژی‌بخشی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</a:t>
            </a:r>
            <a:r>
              <a:rPr dirty="0" err="1"/>
              <a:t>مادر</a:t>
            </a:r>
            <a:endParaRPr lang="fa-IR" dirty="0"/>
          </a:p>
          <a:p>
            <a:pPr algn="r" rtl="1">
              <a:lnSpc>
                <a:spcPct val="200000"/>
              </a:lnSpc>
              <a:defRPr sz="2200">
                <a:solidFill>
                  <a:srgbClr val="323232"/>
                </a:solidFill>
                <a:latin typeface="B Nazanin"/>
              </a:defRPr>
            </a:pPr>
            <a:r>
              <a:rPr lang="fa-IR" dirty="0"/>
              <a:t>   </a:t>
            </a:r>
            <a:r>
              <a:rPr lang="en-US" sz="2000" dirty="0" err="1"/>
              <a:t>تشویق</a:t>
            </a:r>
            <a:r>
              <a:rPr lang="en-US" sz="2000" dirty="0"/>
              <a:t> </a:t>
            </a:r>
            <a:r>
              <a:rPr lang="en-US" sz="2000" dirty="0" err="1"/>
              <a:t>کلامی</a:t>
            </a:r>
            <a:r>
              <a:rPr lang="en-US" sz="2000" dirty="0"/>
              <a:t>، </a:t>
            </a:r>
            <a:r>
              <a:rPr lang="en-US" sz="2000" dirty="0" err="1"/>
              <a:t>استفاده</a:t>
            </a:r>
            <a:r>
              <a:rPr lang="en-US" sz="2000" dirty="0"/>
              <a:t> </a:t>
            </a:r>
            <a:r>
              <a:rPr lang="en-US" sz="2000" dirty="0" err="1"/>
              <a:t>از</a:t>
            </a:r>
            <a:r>
              <a:rPr lang="en-US" sz="2000" dirty="0"/>
              <a:t> </a:t>
            </a:r>
            <a:r>
              <a:rPr lang="en-US" sz="2000" dirty="0" err="1"/>
              <a:t>جملات</a:t>
            </a:r>
            <a:r>
              <a:rPr lang="en-US" sz="2000" dirty="0"/>
              <a:t> </a:t>
            </a:r>
            <a:r>
              <a:rPr lang="en-US" sz="2000" dirty="0" err="1"/>
              <a:t>کوتاه</a:t>
            </a:r>
            <a:r>
              <a:rPr lang="en-US" sz="2000" dirty="0"/>
              <a:t> و </a:t>
            </a:r>
            <a:r>
              <a:rPr lang="en-US" sz="2000" dirty="0" err="1"/>
              <a:t>مثبت</a:t>
            </a:r>
            <a:r>
              <a:rPr lang="fa-IR" sz="2000" dirty="0"/>
              <a:t> مثل </a:t>
            </a:r>
            <a:r>
              <a:rPr lang="en-US" sz="2000" dirty="0" err="1"/>
              <a:t>دقیقا</a:t>
            </a:r>
            <a:r>
              <a:rPr lang="en-US" sz="2000" dirty="0"/>
              <a:t> </a:t>
            </a:r>
            <a:r>
              <a:rPr lang="en-US" sz="2000" dirty="0" err="1"/>
              <a:t>همینه</a:t>
            </a:r>
            <a:r>
              <a:rPr lang="en-US" sz="2000" dirty="0"/>
              <a:t>، </a:t>
            </a:r>
            <a:r>
              <a:rPr lang="en-US" sz="2000" dirty="0" err="1"/>
              <a:t>عالی</a:t>
            </a:r>
            <a:r>
              <a:rPr lang="en-US" sz="2000" dirty="0"/>
              <a:t> </a:t>
            </a:r>
            <a:r>
              <a:rPr lang="en-US" sz="2000" dirty="0" err="1"/>
              <a:t>پیش</a:t>
            </a:r>
            <a:r>
              <a:rPr lang="fa-IR" sz="2000" dirty="0"/>
              <a:t> </a:t>
            </a:r>
            <a:r>
              <a:rPr lang="en-US" sz="2000" dirty="0" err="1"/>
              <a:t>میری</a:t>
            </a:r>
            <a:endParaRPr lang="fa-IR" sz="2000"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lang="fa-IR" dirty="0"/>
              <a:t>اجتناب از تندی یا عجله بی‌دلیل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509826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حمایت</a:t>
            </a:r>
            <a:r>
              <a:rPr dirty="0"/>
              <a:t> </a:t>
            </a:r>
            <a:r>
              <a:rPr dirty="0" err="1"/>
              <a:t>در</a:t>
            </a:r>
            <a:r>
              <a:rPr dirty="0"/>
              <a:t> </a:t>
            </a:r>
            <a:r>
              <a:rPr dirty="0" err="1"/>
              <a:t>لحظه</a:t>
            </a:r>
            <a:r>
              <a:rPr dirty="0"/>
              <a:t> </a:t>
            </a:r>
            <a:r>
              <a:rPr dirty="0" err="1"/>
              <a:t>تولد</a:t>
            </a:r>
            <a:r>
              <a:rPr dirty="0"/>
              <a:t> </a:t>
            </a:r>
            <a:r>
              <a:rPr dirty="0" err="1"/>
              <a:t>نوزاد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3729063" y="1965489"/>
            <a:ext cx="3897222" cy="20390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تبریک</a:t>
            </a:r>
            <a:r>
              <a:rPr dirty="0"/>
              <a:t> </a:t>
            </a:r>
            <a:r>
              <a:rPr dirty="0" err="1"/>
              <a:t>صمیمانه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</a:t>
            </a:r>
            <a:r>
              <a:rPr dirty="0" err="1"/>
              <a:t>مادر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توضیح</a:t>
            </a:r>
            <a:r>
              <a:rPr dirty="0"/>
              <a:t> </a:t>
            </a:r>
            <a:r>
              <a:rPr dirty="0" err="1"/>
              <a:t>در</a:t>
            </a:r>
            <a:r>
              <a:rPr dirty="0"/>
              <a:t> </a:t>
            </a:r>
            <a:r>
              <a:rPr dirty="0" err="1"/>
              <a:t>مورد</a:t>
            </a:r>
            <a:r>
              <a:rPr dirty="0"/>
              <a:t> </a:t>
            </a:r>
            <a:r>
              <a:rPr dirty="0" err="1"/>
              <a:t>وضعیت</a:t>
            </a:r>
            <a:r>
              <a:rPr dirty="0"/>
              <a:t> </a:t>
            </a:r>
            <a:r>
              <a:rPr dirty="0" err="1"/>
              <a:t>نوزاد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ایجاد</a:t>
            </a:r>
            <a:r>
              <a:rPr dirty="0"/>
              <a:t> </a:t>
            </a:r>
            <a:r>
              <a:rPr dirty="0" err="1"/>
              <a:t>پیوند</a:t>
            </a:r>
            <a:r>
              <a:rPr dirty="0"/>
              <a:t> </a:t>
            </a:r>
            <a:r>
              <a:rPr dirty="0" err="1"/>
              <a:t>اولیه</a:t>
            </a:r>
            <a:r>
              <a:rPr dirty="0"/>
              <a:t> </a:t>
            </a:r>
            <a:r>
              <a:rPr dirty="0" err="1"/>
              <a:t>بین</a:t>
            </a:r>
            <a:r>
              <a:rPr dirty="0"/>
              <a:t> </a:t>
            </a:r>
            <a:r>
              <a:rPr dirty="0" err="1"/>
              <a:t>مادر</a:t>
            </a:r>
            <a:r>
              <a:rPr dirty="0"/>
              <a:t> و </a:t>
            </a:r>
            <a:r>
              <a:rPr dirty="0" err="1"/>
              <a:t>نوزاد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509826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مراقبت‌های</a:t>
            </a:r>
            <a:r>
              <a:rPr dirty="0"/>
              <a:t> </a:t>
            </a:r>
            <a:r>
              <a:rPr dirty="0" err="1"/>
              <a:t>بعد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زایمان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754751" y="1899501"/>
            <a:ext cx="6474849" cy="20390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اطمینان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وضعیت</a:t>
            </a:r>
            <a:r>
              <a:rPr dirty="0"/>
              <a:t> </a:t>
            </a:r>
            <a:r>
              <a:rPr dirty="0" err="1"/>
              <a:t>روانی</a:t>
            </a:r>
            <a:r>
              <a:rPr dirty="0"/>
              <a:t> </a:t>
            </a:r>
            <a:r>
              <a:rPr dirty="0" err="1"/>
              <a:t>مادر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اطلاع‌رسانی</a:t>
            </a:r>
            <a:r>
              <a:rPr dirty="0"/>
              <a:t> </a:t>
            </a:r>
            <a:r>
              <a:rPr dirty="0" err="1"/>
              <a:t>درباره</a:t>
            </a:r>
            <a:r>
              <a:rPr dirty="0"/>
              <a:t> </a:t>
            </a:r>
            <a:r>
              <a:rPr dirty="0" err="1"/>
              <a:t>شیردهی</a:t>
            </a:r>
            <a:r>
              <a:rPr dirty="0"/>
              <a:t> و </a:t>
            </a:r>
            <a:r>
              <a:rPr dirty="0" err="1"/>
              <a:t>مراقبت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نوزاد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پاسخ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</a:t>
            </a:r>
            <a:r>
              <a:rPr dirty="0" err="1"/>
              <a:t>سؤالات</a:t>
            </a:r>
            <a:r>
              <a:rPr dirty="0"/>
              <a:t> و </a:t>
            </a:r>
            <a:r>
              <a:rPr dirty="0" err="1"/>
              <a:t>نگرانی‌های</a:t>
            </a:r>
            <a:r>
              <a:rPr dirty="0"/>
              <a:t> </a:t>
            </a:r>
            <a:r>
              <a:rPr dirty="0" err="1"/>
              <a:t>مادر</a:t>
            </a:r>
            <a:r>
              <a:rPr lang="fa-IR" dirty="0"/>
              <a:t> مثلا در خصوص خونریزی</a:t>
            </a: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13767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رفتار</a:t>
            </a:r>
            <a:r>
              <a:rPr dirty="0"/>
              <a:t> </a:t>
            </a:r>
            <a:r>
              <a:rPr dirty="0" err="1"/>
              <a:t>با</a:t>
            </a:r>
            <a:r>
              <a:rPr dirty="0"/>
              <a:t> </a:t>
            </a:r>
            <a:r>
              <a:rPr dirty="0" err="1"/>
              <a:t>مادران</a:t>
            </a:r>
            <a:r>
              <a:rPr dirty="0"/>
              <a:t> </a:t>
            </a:r>
            <a:r>
              <a:rPr dirty="0" err="1"/>
              <a:t>نوجوان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4225750" y="2088037"/>
            <a:ext cx="3267241" cy="20390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پرهیز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قضاوت</a:t>
            </a:r>
            <a:r>
              <a:rPr dirty="0"/>
              <a:t> و </a:t>
            </a:r>
            <a:r>
              <a:rPr dirty="0" err="1"/>
              <a:t>سرزنش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آموزش</a:t>
            </a:r>
            <a:r>
              <a:rPr dirty="0"/>
              <a:t> </a:t>
            </a:r>
            <a:r>
              <a:rPr dirty="0" err="1"/>
              <a:t>با</a:t>
            </a:r>
            <a:r>
              <a:rPr dirty="0"/>
              <a:t> </a:t>
            </a:r>
            <a:r>
              <a:rPr dirty="0" err="1"/>
              <a:t>زبان</a:t>
            </a:r>
            <a:r>
              <a:rPr dirty="0"/>
              <a:t> </a:t>
            </a:r>
            <a:r>
              <a:rPr dirty="0" err="1"/>
              <a:t>ساده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ایجاد</a:t>
            </a:r>
            <a:r>
              <a:rPr dirty="0"/>
              <a:t> </a:t>
            </a:r>
            <a:r>
              <a:rPr dirty="0" err="1"/>
              <a:t>حس</a:t>
            </a:r>
            <a:r>
              <a:rPr dirty="0"/>
              <a:t> </a:t>
            </a:r>
            <a:r>
              <a:rPr dirty="0" err="1"/>
              <a:t>اعتماد</a:t>
            </a:r>
            <a:r>
              <a:rPr dirty="0"/>
              <a:t> و </a:t>
            </a:r>
            <a:r>
              <a:rPr dirty="0" err="1"/>
              <a:t>آرامش</a:t>
            </a: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13767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lang="fa-IR" dirty="0"/>
              <a:t>مادران در زایمان اول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05980" y="2172878"/>
            <a:ext cx="4323620" cy="20390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تشویق</a:t>
            </a:r>
            <a:r>
              <a:rPr dirty="0"/>
              <a:t> و </a:t>
            </a:r>
            <a:r>
              <a:rPr dirty="0" err="1"/>
              <a:t>راهنمایی</a:t>
            </a:r>
            <a:r>
              <a:rPr dirty="0"/>
              <a:t> </a:t>
            </a:r>
            <a:r>
              <a:rPr dirty="0" err="1"/>
              <a:t>بیشتر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پاسخ‌گویی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</a:t>
            </a:r>
            <a:r>
              <a:rPr dirty="0" err="1"/>
              <a:t>ترس‌ها</a:t>
            </a:r>
            <a:r>
              <a:rPr dirty="0"/>
              <a:t> و </a:t>
            </a:r>
            <a:r>
              <a:rPr dirty="0" err="1"/>
              <a:t>نگرانی‌ها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همراهی</a:t>
            </a:r>
            <a:r>
              <a:rPr dirty="0"/>
              <a:t> </a:t>
            </a:r>
            <a:r>
              <a:rPr dirty="0" err="1"/>
              <a:t>لحظه‌به‌لحظه</a:t>
            </a:r>
            <a:r>
              <a:rPr dirty="0"/>
              <a:t> </a:t>
            </a:r>
            <a:r>
              <a:rPr dirty="0" err="1"/>
              <a:t>در</a:t>
            </a:r>
            <a:r>
              <a:rPr dirty="0"/>
              <a:t> </a:t>
            </a:r>
            <a:r>
              <a:rPr dirty="0" err="1"/>
              <a:t>روند</a:t>
            </a:r>
            <a:r>
              <a:rPr dirty="0"/>
              <a:t> </a:t>
            </a:r>
            <a:r>
              <a:rPr dirty="0" err="1"/>
              <a:t>زایمان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526958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هدف</a:t>
            </a:r>
            <a:r>
              <a:rPr dirty="0"/>
              <a:t> </a:t>
            </a:r>
            <a:r>
              <a:rPr dirty="0" err="1"/>
              <a:t>ارائه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4444809" y="1767526"/>
            <a:ext cx="3392275" cy="25930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algn="r" rtl="1">
              <a:lnSpc>
                <a:spcPct val="200000"/>
              </a:lnSpc>
              <a:buFont typeface="Arial" panose="020B0604020202020204" pitchFamily="34" charset="0"/>
              <a:buChar char="•"/>
            </a:pP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ارتقاء</a:t>
            </a:r>
            <a:r>
              <a:rPr dirty="0"/>
              <a:t> </a:t>
            </a:r>
            <a:r>
              <a:rPr dirty="0" err="1"/>
              <a:t>کیفیت</a:t>
            </a:r>
            <a:r>
              <a:rPr dirty="0"/>
              <a:t> </a:t>
            </a:r>
            <a:r>
              <a:rPr dirty="0" err="1"/>
              <a:t>خدمات</a:t>
            </a:r>
            <a:r>
              <a:rPr dirty="0"/>
              <a:t> </a:t>
            </a:r>
            <a:r>
              <a:rPr dirty="0" err="1"/>
              <a:t>زایمانی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کاهش</a:t>
            </a:r>
            <a:r>
              <a:rPr dirty="0"/>
              <a:t> </a:t>
            </a:r>
            <a:r>
              <a:rPr dirty="0" err="1"/>
              <a:t>استرس</a:t>
            </a:r>
            <a:r>
              <a:rPr dirty="0"/>
              <a:t> </a:t>
            </a:r>
            <a:r>
              <a:rPr dirty="0" err="1"/>
              <a:t>مادران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تقویت</a:t>
            </a:r>
            <a:r>
              <a:rPr dirty="0"/>
              <a:t> </a:t>
            </a:r>
            <a:r>
              <a:rPr dirty="0" err="1"/>
              <a:t>ارتباط</a:t>
            </a:r>
            <a:r>
              <a:rPr dirty="0"/>
              <a:t> </a:t>
            </a:r>
            <a:r>
              <a:rPr dirty="0" err="1"/>
              <a:t>ماما</a:t>
            </a:r>
            <a:r>
              <a:rPr dirty="0"/>
              <a:t> و </a:t>
            </a:r>
            <a:r>
              <a:rPr dirty="0" err="1"/>
              <a:t>مادر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748488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زایمان</a:t>
            </a:r>
            <a:r>
              <a:rPr dirty="0"/>
              <a:t> </a:t>
            </a:r>
            <a:r>
              <a:rPr dirty="0" err="1"/>
              <a:t>پرخطر</a:t>
            </a:r>
            <a:r>
              <a:rPr dirty="0"/>
              <a:t> و </a:t>
            </a:r>
            <a:r>
              <a:rPr dirty="0" err="1"/>
              <a:t>خاص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3834496" y="2333133"/>
            <a:ext cx="3414717" cy="20390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اطلاع</a:t>
            </a:r>
            <a:r>
              <a:rPr dirty="0"/>
              <a:t> </a:t>
            </a:r>
            <a:r>
              <a:rPr dirty="0" err="1"/>
              <a:t>دقیق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وضعیت</a:t>
            </a:r>
            <a:r>
              <a:rPr dirty="0"/>
              <a:t> </a:t>
            </a:r>
            <a:r>
              <a:rPr dirty="0" err="1"/>
              <a:t>بالینی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همکاری</a:t>
            </a:r>
            <a:r>
              <a:rPr dirty="0"/>
              <a:t> </a:t>
            </a:r>
            <a:r>
              <a:rPr dirty="0" err="1"/>
              <a:t>با</a:t>
            </a:r>
            <a:r>
              <a:rPr dirty="0"/>
              <a:t> </a:t>
            </a:r>
            <a:r>
              <a:rPr dirty="0" err="1"/>
              <a:t>تیم</a:t>
            </a:r>
            <a:r>
              <a:rPr dirty="0"/>
              <a:t> </a:t>
            </a:r>
            <a:r>
              <a:rPr dirty="0" err="1"/>
              <a:t>درمان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حمایت</a:t>
            </a:r>
            <a:r>
              <a:rPr dirty="0"/>
              <a:t> </a:t>
            </a:r>
            <a:r>
              <a:rPr dirty="0" err="1"/>
              <a:t>روانی</a:t>
            </a:r>
            <a:r>
              <a:rPr dirty="0"/>
              <a:t> </a:t>
            </a:r>
            <a:r>
              <a:rPr dirty="0" err="1"/>
              <a:t>ویژه</a:t>
            </a: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13767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مادران</a:t>
            </a:r>
            <a:r>
              <a:rPr dirty="0"/>
              <a:t> </a:t>
            </a:r>
            <a:r>
              <a:rPr dirty="0" err="1"/>
              <a:t>با</a:t>
            </a:r>
            <a:r>
              <a:rPr dirty="0"/>
              <a:t> </a:t>
            </a:r>
            <a:r>
              <a:rPr dirty="0" err="1"/>
              <a:t>سابقه</a:t>
            </a:r>
            <a:r>
              <a:rPr dirty="0"/>
              <a:t> </a:t>
            </a:r>
            <a:r>
              <a:rPr dirty="0" err="1"/>
              <a:t>سوءاستفاده</a:t>
            </a:r>
            <a:r>
              <a:rPr dirty="0"/>
              <a:t> </a:t>
            </a:r>
            <a:r>
              <a:rPr dirty="0" err="1"/>
              <a:t>یا</a:t>
            </a:r>
            <a:r>
              <a:rPr dirty="0"/>
              <a:t> </a:t>
            </a:r>
            <a:r>
              <a:rPr dirty="0" err="1"/>
              <a:t>تروما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4320882" y="2304854"/>
            <a:ext cx="3211135" cy="20390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رعایت</a:t>
            </a:r>
            <a:r>
              <a:rPr dirty="0"/>
              <a:t> </a:t>
            </a:r>
            <a:r>
              <a:rPr dirty="0" err="1"/>
              <a:t>دقیق</a:t>
            </a:r>
            <a:r>
              <a:rPr dirty="0"/>
              <a:t> </a:t>
            </a:r>
            <a:r>
              <a:rPr dirty="0" err="1"/>
              <a:t>حریم</a:t>
            </a:r>
            <a:r>
              <a:rPr dirty="0"/>
              <a:t> </a:t>
            </a:r>
            <a:r>
              <a:rPr dirty="0" err="1"/>
              <a:t>بدنی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اجتناب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لمس</a:t>
            </a:r>
            <a:r>
              <a:rPr dirty="0"/>
              <a:t> </a:t>
            </a:r>
            <a:r>
              <a:rPr dirty="0" err="1"/>
              <a:t>غیرضروری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درک</a:t>
            </a:r>
            <a:r>
              <a:rPr dirty="0"/>
              <a:t> </a:t>
            </a:r>
            <a:r>
              <a:rPr dirty="0" err="1"/>
              <a:t>حساسیت‌های</a:t>
            </a:r>
            <a:r>
              <a:rPr dirty="0"/>
              <a:t> </a:t>
            </a:r>
            <a:r>
              <a:rPr dirty="0" err="1"/>
              <a:t>روانی</a:t>
            </a:r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3381" y="613767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مراجعین</a:t>
            </a:r>
            <a:r>
              <a:rPr dirty="0"/>
              <a:t> </a:t>
            </a:r>
            <a:r>
              <a:rPr dirty="0" err="1"/>
              <a:t>با</a:t>
            </a:r>
            <a:r>
              <a:rPr dirty="0"/>
              <a:t> </a:t>
            </a:r>
            <a:r>
              <a:rPr dirty="0" err="1"/>
              <a:t>فرهنگ</a:t>
            </a:r>
            <a:r>
              <a:rPr dirty="0"/>
              <a:t> و </a:t>
            </a:r>
            <a:r>
              <a:rPr dirty="0" err="1"/>
              <a:t>زبان</a:t>
            </a:r>
            <a:r>
              <a:rPr dirty="0"/>
              <a:t> </a:t>
            </a:r>
            <a:r>
              <a:rPr dirty="0" err="1"/>
              <a:t>متفاوت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3759125" y="2191731"/>
            <a:ext cx="3767378" cy="20390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استفاده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مترجم</a:t>
            </a:r>
            <a:r>
              <a:rPr dirty="0"/>
              <a:t> </a:t>
            </a:r>
            <a:r>
              <a:rPr dirty="0" err="1"/>
              <a:t>یا</a:t>
            </a:r>
            <a:r>
              <a:rPr dirty="0"/>
              <a:t> </a:t>
            </a:r>
            <a:r>
              <a:rPr dirty="0" err="1"/>
              <a:t>زبان</a:t>
            </a:r>
            <a:r>
              <a:rPr dirty="0"/>
              <a:t> </a:t>
            </a:r>
            <a:r>
              <a:rPr dirty="0" err="1"/>
              <a:t>بدن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احترام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</a:t>
            </a:r>
            <a:r>
              <a:rPr dirty="0" err="1"/>
              <a:t>آداب</a:t>
            </a:r>
            <a:r>
              <a:rPr dirty="0"/>
              <a:t> </a:t>
            </a:r>
            <a:r>
              <a:rPr dirty="0" err="1"/>
              <a:t>فرهنگی</a:t>
            </a:r>
            <a:r>
              <a:rPr dirty="0"/>
              <a:t> </a:t>
            </a:r>
            <a:r>
              <a:rPr dirty="0" err="1"/>
              <a:t>مادر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پرهیز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قضاوت</a:t>
            </a:r>
            <a:r>
              <a:rPr dirty="0"/>
              <a:t> و </a:t>
            </a:r>
            <a:r>
              <a:rPr dirty="0" err="1"/>
              <a:t>تحقیر</a:t>
            </a:r>
            <a:r>
              <a:rPr dirty="0"/>
              <a:t> </a:t>
            </a:r>
            <a:r>
              <a:rPr dirty="0" err="1"/>
              <a:t>فرهنگی</a:t>
            </a: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6503" y="613767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تعامل</a:t>
            </a:r>
            <a:r>
              <a:rPr dirty="0"/>
              <a:t> </a:t>
            </a:r>
            <a:r>
              <a:rPr dirty="0" err="1"/>
              <a:t>با</a:t>
            </a:r>
            <a:r>
              <a:rPr dirty="0"/>
              <a:t> </a:t>
            </a:r>
            <a:r>
              <a:rPr dirty="0" err="1"/>
              <a:t>همراهان</a:t>
            </a:r>
            <a:r>
              <a:rPr dirty="0"/>
              <a:t> </a:t>
            </a:r>
            <a:r>
              <a:rPr dirty="0" err="1"/>
              <a:t>مادر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2830675" y="2314281"/>
            <a:ext cx="5304657" cy="20390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پاسخ‌گویی</a:t>
            </a:r>
            <a:r>
              <a:rPr dirty="0"/>
              <a:t> </a:t>
            </a:r>
            <a:r>
              <a:rPr dirty="0" err="1"/>
              <a:t>مؤدبانه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</a:t>
            </a:r>
            <a:r>
              <a:rPr dirty="0" err="1"/>
              <a:t>سؤالات</a:t>
            </a:r>
            <a:r>
              <a:rPr dirty="0"/>
              <a:t> </a:t>
            </a:r>
            <a:r>
              <a:rPr dirty="0" err="1"/>
              <a:t>همراهان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جلوگیری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ازدحام</a:t>
            </a:r>
            <a:r>
              <a:rPr dirty="0"/>
              <a:t> </a:t>
            </a:r>
            <a:r>
              <a:rPr dirty="0" err="1"/>
              <a:t>یا</a:t>
            </a:r>
            <a:r>
              <a:rPr dirty="0"/>
              <a:t> </a:t>
            </a:r>
            <a:r>
              <a:rPr dirty="0" err="1"/>
              <a:t>ایجاد</a:t>
            </a:r>
            <a:r>
              <a:rPr dirty="0"/>
              <a:t> </a:t>
            </a:r>
            <a:r>
              <a:rPr dirty="0" err="1"/>
              <a:t>مزاحمت</a:t>
            </a:r>
            <a:r>
              <a:rPr dirty="0"/>
              <a:t> </a:t>
            </a:r>
            <a:r>
              <a:rPr dirty="0" err="1"/>
              <a:t>برای</a:t>
            </a:r>
            <a:r>
              <a:rPr dirty="0"/>
              <a:t> </a:t>
            </a:r>
            <a:r>
              <a:rPr dirty="0" err="1"/>
              <a:t>مادر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مدیریت</a:t>
            </a:r>
            <a:r>
              <a:rPr dirty="0"/>
              <a:t> </a:t>
            </a:r>
            <a:r>
              <a:rPr dirty="0" err="1"/>
              <a:t>تنش‌ها</a:t>
            </a:r>
            <a:r>
              <a:rPr dirty="0"/>
              <a:t> </a:t>
            </a:r>
            <a:r>
              <a:rPr dirty="0" err="1"/>
              <a:t>با</a:t>
            </a:r>
            <a:r>
              <a:rPr dirty="0"/>
              <a:t> </a:t>
            </a:r>
            <a:r>
              <a:rPr dirty="0" err="1"/>
              <a:t>آرامش</a:t>
            </a: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6503" y="509826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هماهنگی</a:t>
            </a:r>
            <a:r>
              <a:rPr dirty="0"/>
              <a:t> </a:t>
            </a:r>
            <a:r>
              <a:rPr dirty="0" err="1"/>
              <a:t>با</a:t>
            </a:r>
            <a:r>
              <a:rPr dirty="0"/>
              <a:t> </a:t>
            </a:r>
            <a:r>
              <a:rPr dirty="0" err="1"/>
              <a:t>تیم</a:t>
            </a:r>
            <a:r>
              <a:rPr dirty="0"/>
              <a:t> </a:t>
            </a:r>
            <a:r>
              <a:rPr dirty="0" err="1"/>
              <a:t>درمان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3143839" y="2135171"/>
            <a:ext cx="4075155" cy="20390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ارتباط</a:t>
            </a:r>
            <a:r>
              <a:rPr dirty="0"/>
              <a:t> </a:t>
            </a:r>
            <a:r>
              <a:rPr dirty="0" err="1"/>
              <a:t>مؤثر</a:t>
            </a:r>
            <a:r>
              <a:rPr dirty="0"/>
              <a:t> </a:t>
            </a:r>
            <a:r>
              <a:rPr dirty="0" err="1"/>
              <a:t>با</a:t>
            </a:r>
            <a:r>
              <a:rPr dirty="0"/>
              <a:t> </a:t>
            </a:r>
            <a:r>
              <a:rPr dirty="0" err="1"/>
              <a:t>پزشک</a:t>
            </a:r>
            <a:r>
              <a:rPr dirty="0"/>
              <a:t>، </a:t>
            </a:r>
            <a:r>
              <a:rPr dirty="0" err="1"/>
              <a:t>پرستار</a:t>
            </a:r>
            <a:r>
              <a:rPr dirty="0"/>
              <a:t> و </a:t>
            </a:r>
            <a:r>
              <a:rPr dirty="0" err="1"/>
              <a:t>بهیار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انتقال</a:t>
            </a:r>
            <a:r>
              <a:rPr dirty="0"/>
              <a:t> </a:t>
            </a:r>
            <a:r>
              <a:rPr dirty="0" err="1"/>
              <a:t>صحیح</a:t>
            </a:r>
            <a:r>
              <a:rPr dirty="0"/>
              <a:t> </a:t>
            </a:r>
            <a:r>
              <a:rPr dirty="0" err="1"/>
              <a:t>وضعیت</a:t>
            </a:r>
            <a:r>
              <a:rPr dirty="0"/>
              <a:t> </a:t>
            </a:r>
            <a:r>
              <a:rPr dirty="0" err="1"/>
              <a:t>مادر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هم‌افزایی</a:t>
            </a:r>
            <a:r>
              <a:rPr dirty="0"/>
              <a:t> </a:t>
            </a:r>
            <a:r>
              <a:rPr dirty="0" err="1"/>
              <a:t>در</a:t>
            </a:r>
            <a:r>
              <a:rPr dirty="0"/>
              <a:t> </a:t>
            </a:r>
            <a:r>
              <a:rPr dirty="0" err="1"/>
              <a:t>ارائه</a:t>
            </a:r>
            <a:r>
              <a:rPr dirty="0"/>
              <a:t> </a:t>
            </a:r>
            <a:r>
              <a:rPr dirty="0" err="1"/>
              <a:t>خدمات</a:t>
            </a:r>
            <a:r>
              <a:rPr dirty="0"/>
              <a:t> </a:t>
            </a:r>
            <a:r>
              <a:rPr dirty="0" err="1"/>
              <a:t>با</a:t>
            </a:r>
            <a:r>
              <a:rPr dirty="0"/>
              <a:t> </a:t>
            </a:r>
            <a:r>
              <a:rPr dirty="0" err="1"/>
              <a:t>کیفیت</a:t>
            </a:r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739062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آموزش</a:t>
            </a:r>
            <a:r>
              <a:rPr dirty="0"/>
              <a:t> </a:t>
            </a:r>
            <a:r>
              <a:rPr dirty="0" err="1"/>
              <a:t>مستمر</a:t>
            </a:r>
            <a:r>
              <a:rPr dirty="0"/>
              <a:t> </a:t>
            </a:r>
            <a:r>
              <a:rPr dirty="0" err="1"/>
              <a:t>ماماها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2631418" y="2493389"/>
            <a:ext cx="5211683" cy="20390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دوره‌های</a:t>
            </a:r>
            <a:r>
              <a:rPr dirty="0"/>
              <a:t> </a:t>
            </a:r>
            <a:r>
              <a:rPr dirty="0" err="1"/>
              <a:t>آموزش</a:t>
            </a:r>
            <a:r>
              <a:rPr dirty="0"/>
              <a:t> </a:t>
            </a:r>
            <a:r>
              <a:rPr dirty="0" err="1"/>
              <a:t>مهارت</a:t>
            </a:r>
            <a:r>
              <a:rPr dirty="0"/>
              <a:t> </a:t>
            </a:r>
            <a:r>
              <a:rPr dirty="0" err="1"/>
              <a:t>ارتباطی</a:t>
            </a:r>
            <a:r>
              <a:rPr dirty="0"/>
              <a:t> و </a:t>
            </a:r>
            <a:r>
              <a:rPr dirty="0" err="1"/>
              <a:t>روانشناسی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بازآموزی</a:t>
            </a:r>
            <a:r>
              <a:rPr dirty="0"/>
              <a:t> </a:t>
            </a:r>
            <a:r>
              <a:rPr dirty="0" err="1"/>
              <a:t>فنی</a:t>
            </a:r>
            <a:r>
              <a:rPr dirty="0"/>
              <a:t> و </a:t>
            </a:r>
            <a:r>
              <a:rPr dirty="0" err="1"/>
              <a:t>اخلاقی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تشویق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</a:t>
            </a:r>
            <a:r>
              <a:rPr dirty="0" err="1"/>
              <a:t>مطالعه</a:t>
            </a:r>
            <a:r>
              <a:rPr dirty="0"/>
              <a:t> و </a:t>
            </a:r>
            <a:r>
              <a:rPr dirty="0" err="1"/>
              <a:t>تجربه‌اندوزی</a:t>
            </a:r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509826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سلامت</a:t>
            </a:r>
            <a:r>
              <a:rPr dirty="0"/>
              <a:t> </a:t>
            </a:r>
            <a:r>
              <a:rPr dirty="0" err="1"/>
              <a:t>روان</a:t>
            </a:r>
            <a:r>
              <a:rPr dirty="0"/>
              <a:t> </a:t>
            </a:r>
            <a:r>
              <a:rPr dirty="0" err="1"/>
              <a:t>ماما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744718" y="2182305"/>
            <a:ext cx="7598004" cy="2716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کاهش</a:t>
            </a:r>
            <a:r>
              <a:rPr dirty="0"/>
              <a:t> </a:t>
            </a:r>
            <a:r>
              <a:rPr dirty="0" err="1"/>
              <a:t>فرسودگی</a:t>
            </a:r>
            <a:r>
              <a:rPr dirty="0"/>
              <a:t> </a:t>
            </a:r>
            <a:r>
              <a:rPr dirty="0" err="1"/>
              <a:t>شغلی</a:t>
            </a:r>
            <a:endParaRPr lang="fa-IR"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lang="en-US" sz="2200" dirty="0" err="1"/>
              <a:t>ایجاد</a:t>
            </a:r>
            <a:r>
              <a:rPr lang="en-US" sz="2200" dirty="0"/>
              <a:t> </a:t>
            </a:r>
            <a:r>
              <a:rPr lang="en-US" sz="2200" dirty="0" err="1"/>
              <a:t>فضای</a:t>
            </a:r>
            <a:r>
              <a:rPr lang="en-US" sz="2200" dirty="0"/>
              <a:t> </a:t>
            </a:r>
            <a:r>
              <a:rPr lang="en-US" sz="2200" dirty="0" err="1"/>
              <a:t>گفت‌وگو</a:t>
            </a:r>
            <a:r>
              <a:rPr lang="en-US" sz="2200" dirty="0"/>
              <a:t> </a:t>
            </a:r>
            <a:r>
              <a:rPr lang="en-US" sz="2200" dirty="0" err="1"/>
              <a:t>برای</a:t>
            </a:r>
            <a:r>
              <a:rPr lang="en-US" sz="2200" dirty="0"/>
              <a:t> </a:t>
            </a:r>
            <a:r>
              <a:rPr lang="en-US" sz="2200" dirty="0" err="1"/>
              <a:t>تخلیه</a:t>
            </a:r>
            <a:r>
              <a:rPr lang="en-US" sz="2200" dirty="0"/>
              <a:t> </a:t>
            </a:r>
            <a:r>
              <a:rPr lang="en-US" sz="2200" dirty="0" err="1"/>
              <a:t>هیجانی</a:t>
            </a:r>
            <a:r>
              <a:rPr lang="en-US" sz="2200" dirty="0"/>
              <a:t> </a:t>
            </a:r>
            <a:r>
              <a:rPr lang="en-US" sz="2200" dirty="0" err="1"/>
              <a:t>ماماها</a:t>
            </a:r>
            <a:r>
              <a:rPr lang="en-US" sz="2200" dirty="0"/>
              <a:t> </a:t>
            </a:r>
            <a:r>
              <a:rPr lang="en-US" sz="2200" dirty="0" err="1"/>
              <a:t>پس</a:t>
            </a:r>
            <a:r>
              <a:rPr lang="en-US" sz="2200" dirty="0"/>
              <a:t> </a:t>
            </a:r>
            <a:r>
              <a:rPr lang="en-US" sz="2200" dirty="0" err="1"/>
              <a:t>از</a:t>
            </a:r>
            <a:r>
              <a:rPr lang="en-US" sz="2200" dirty="0"/>
              <a:t> </a:t>
            </a:r>
            <a:r>
              <a:rPr lang="en-US" sz="2200" dirty="0" err="1"/>
              <a:t>شیفت‌های</a:t>
            </a:r>
            <a:r>
              <a:rPr lang="en-US" sz="2200" dirty="0"/>
              <a:t> </a:t>
            </a:r>
            <a:r>
              <a:rPr lang="en-US" sz="2200" dirty="0" err="1"/>
              <a:t>سنگین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حمایت</a:t>
            </a:r>
            <a:r>
              <a:rPr dirty="0"/>
              <a:t> </a:t>
            </a:r>
            <a:r>
              <a:rPr dirty="0" err="1"/>
              <a:t>روانی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کارکنان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نقش</a:t>
            </a:r>
            <a:r>
              <a:rPr dirty="0"/>
              <a:t> </a:t>
            </a:r>
            <a:r>
              <a:rPr dirty="0" err="1"/>
              <a:t>مهم</a:t>
            </a:r>
            <a:r>
              <a:rPr dirty="0"/>
              <a:t> </a:t>
            </a:r>
            <a:r>
              <a:rPr dirty="0" err="1"/>
              <a:t>سلامت</a:t>
            </a:r>
            <a:r>
              <a:rPr dirty="0"/>
              <a:t> </a:t>
            </a:r>
            <a:r>
              <a:rPr dirty="0" err="1"/>
              <a:t>روان</a:t>
            </a:r>
            <a:r>
              <a:rPr dirty="0"/>
              <a:t> </a:t>
            </a:r>
            <a:r>
              <a:rPr dirty="0" err="1"/>
              <a:t>در</a:t>
            </a:r>
            <a:r>
              <a:rPr dirty="0"/>
              <a:t> </a:t>
            </a:r>
            <a:r>
              <a:rPr dirty="0" err="1"/>
              <a:t>رفتار</a:t>
            </a:r>
            <a:r>
              <a:rPr dirty="0"/>
              <a:t> </a:t>
            </a:r>
            <a:r>
              <a:rPr dirty="0" err="1"/>
              <a:t>حرفه‌ای</a:t>
            </a:r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536385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ترویج</a:t>
            </a:r>
            <a:r>
              <a:rPr dirty="0"/>
              <a:t> </a:t>
            </a:r>
            <a:r>
              <a:rPr dirty="0" err="1"/>
              <a:t>فرهنگ</a:t>
            </a:r>
            <a:r>
              <a:rPr dirty="0"/>
              <a:t> </a:t>
            </a:r>
            <a:r>
              <a:rPr dirty="0" err="1"/>
              <a:t>انسانی</a:t>
            </a:r>
            <a:r>
              <a:rPr dirty="0"/>
              <a:t> </a:t>
            </a:r>
            <a:r>
              <a:rPr dirty="0" err="1"/>
              <a:t>در</a:t>
            </a:r>
            <a:r>
              <a:rPr dirty="0"/>
              <a:t> </a:t>
            </a:r>
            <a:r>
              <a:rPr dirty="0" err="1"/>
              <a:t>زایشگاه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4207406" y="2106890"/>
            <a:ext cx="3466012" cy="20390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الگوسازی</a:t>
            </a:r>
            <a:r>
              <a:rPr dirty="0"/>
              <a:t> </a:t>
            </a:r>
            <a:r>
              <a:rPr dirty="0" err="1"/>
              <a:t>رفتار</a:t>
            </a:r>
            <a:r>
              <a:rPr dirty="0"/>
              <a:t> </a:t>
            </a:r>
            <a:r>
              <a:rPr dirty="0" err="1"/>
              <a:t>محترمانه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تشویق</a:t>
            </a:r>
            <a:r>
              <a:rPr dirty="0"/>
              <a:t> </a:t>
            </a:r>
            <a:r>
              <a:rPr dirty="0" err="1"/>
              <a:t>کارکنان</a:t>
            </a:r>
            <a:r>
              <a:rPr dirty="0"/>
              <a:t> </a:t>
            </a:r>
            <a:r>
              <a:rPr dirty="0" err="1"/>
              <a:t>اخلاق‌مدار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ایجاد</a:t>
            </a:r>
            <a:r>
              <a:rPr dirty="0"/>
              <a:t> </a:t>
            </a:r>
            <a:r>
              <a:rPr dirty="0" err="1"/>
              <a:t>فضای</a:t>
            </a:r>
            <a:r>
              <a:rPr dirty="0"/>
              <a:t> </a:t>
            </a:r>
            <a:r>
              <a:rPr dirty="0" err="1"/>
              <a:t>امن</a:t>
            </a:r>
            <a:r>
              <a:rPr dirty="0"/>
              <a:t> </a:t>
            </a:r>
            <a:r>
              <a:rPr dirty="0" err="1"/>
              <a:t>برای</a:t>
            </a:r>
            <a:r>
              <a:rPr dirty="0"/>
              <a:t> </a:t>
            </a:r>
            <a:r>
              <a:rPr dirty="0" err="1"/>
              <a:t>مادران</a:t>
            </a:r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509826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نتیجه‌گیری</a:t>
            </a:r>
            <a:r>
              <a:rPr dirty="0"/>
              <a:t> و </a:t>
            </a:r>
            <a:r>
              <a:rPr dirty="0" err="1"/>
              <a:t>توصیه</a:t>
            </a:r>
            <a:r>
              <a:rPr dirty="0"/>
              <a:t> </a:t>
            </a:r>
            <a:r>
              <a:rPr dirty="0" err="1"/>
              <a:t>پایانی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2355877" y="2132491"/>
            <a:ext cx="5873723" cy="22236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ماما</a:t>
            </a:r>
            <a:r>
              <a:rPr dirty="0"/>
              <a:t> </a:t>
            </a:r>
            <a:r>
              <a:rPr dirty="0" err="1"/>
              <a:t>نقش</a:t>
            </a:r>
            <a:r>
              <a:rPr dirty="0"/>
              <a:t> </a:t>
            </a:r>
            <a:r>
              <a:rPr dirty="0" err="1"/>
              <a:t>کلیدی</a:t>
            </a:r>
            <a:r>
              <a:rPr dirty="0"/>
              <a:t> </a:t>
            </a:r>
            <a:r>
              <a:rPr dirty="0" err="1"/>
              <a:t>در</a:t>
            </a:r>
            <a:r>
              <a:rPr dirty="0"/>
              <a:t> </a:t>
            </a:r>
            <a:r>
              <a:rPr dirty="0" err="1"/>
              <a:t>تجربه</a:t>
            </a:r>
            <a:r>
              <a:rPr dirty="0"/>
              <a:t> </a:t>
            </a:r>
            <a:r>
              <a:rPr dirty="0" err="1"/>
              <a:t>زایمان</a:t>
            </a:r>
            <a:r>
              <a:rPr dirty="0"/>
              <a:t> </a:t>
            </a:r>
            <a:r>
              <a:rPr dirty="0" err="1"/>
              <a:t>دارد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رفتار</a:t>
            </a:r>
            <a:r>
              <a:rPr dirty="0"/>
              <a:t> </a:t>
            </a:r>
            <a:r>
              <a:rPr dirty="0" err="1"/>
              <a:t>صحیح</a:t>
            </a:r>
            <a:r>
              <a:rPr lang="fa-IR" dirty="0"/>
              <a:t> </a:t>
            </a:r>
            <a:r>
              <a:rPr sz="2800" b="1" dirty="0"/>
              <a:t>=</a:t>
            </a:r>
            <a:r>
              <a:rPr lang="fa-IR" dirty="0"/>
              <a:t> </a:t>
            </a:r>
            <a:r>
              <a:rPr dirty="0"/>
              <a:t> </a:t>
            </a:r>
            <a:r>
              <a:rPr dirty="0" err="1"/>
              <a:t>زایمان</a:t>
            </a:r>
            <a:r>
              <a:rPr dirty="0"/>
              <a:t> </a:t>
            </a:r>
            <a:r>
              <a:rPr dirty="0" err="1"/>
              <a:t>ایمن</a:t>
            </a:r>
            <a:r>
              <a:rPr dirty="0"/>
              <a:t> و </a:t>
            </a:r>
            <a:r>
              <a:rPr dirty="0" err="1"/>
              <a:t>خاطره</a:t>
            </a:r>
            <a:r>
              <a:rPr dirty="0"/>
              <a:t> </a:t>
            </a:r>
            <a:r>
              <a:rPr dirty="0" err="1"/>
              <a:t>خوش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با</a:t>
            </a:r>
            <a:r>
              <a:rPr dirty="0"/>
              <a:t> </a:t>
            </a:r>
            <a:r>
              <a:rPr dirty="0" err="1"/>
              <a:t>همدلی</a:t>
            </a:r>
            <a:r>
              <a:rPr dirty="0"/>
              <a:t>، </a:t>
            </a:r>
            <a:r>
              <a:rPr dirty="0" err="1"/>
              <a:t>آموزش</a:t>
            </a:r>
            <a:r>
              <a:rPr dirty="0"/>
              <a:t> و </a:t>
            </a:r>
            <a:r>
              <a:rPr dirty="0" err="1"/>
              <a:t>اخلاق</a:t>
            </a:r>
            <a:r>
              <a:rPr dirty="0"/>
              <a:t>، </a:t>
            </a:r>
            <a:r>
              <a:rPr dirty="0" err="1"/>
              <a:t>زایشگاه</a:t>
            </a:r>
            <a:r>
              <a:rPr dirty="0"/>
              <a:t> </a:t>
            </a:r>
            <a:r>
              <a:rPr dirty="0" err="1"/>
              <a:t>را</a:t>
            </a:r>
            <a:r>
              <a:rPr dirty="0"/>
              <a:t> </a:t>
            </a:r>
            <a:r>
              <a:rPr dirty="0" err="1"/>
              <a:t>انسانی‌تر</a:t>
            </a:r>
            <a:r>
              <a:rPr dirty="0"/>
              <a:t> </a:t>
            </a:r>
            <a:r>
              <a:rPr dirty="0" err="1"/>
              <a:t>کنیم</a:t>
            </a:r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E7E050-CB16-0B58-7F93-5DAE628DBB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739"/>
          <a:stretch>
            <a:fillRect/>
          </a:stretch>
        </p:blipFill>
        <p:spPr>
          <a:xfrm>
            <a:off x="319785" y="810704"/>
            <a:ext cx="8504429" cy="54015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83598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509826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نقش</a:t>
            </a:r>
            <a:r>
              <a:rPr dirty="0"/>
              <a:t> </a:t>
            </a:r>
            <a:r>
              <a:rPr dirty="0" err="1"/>
              <a:t>ماما</a:t>
            </a:r>
            <a:r>
              <a:rPr dirty="0"/>
              <a:t> </a:t>
            </a:r>
            <a:r>
              <a:rPr dirty="0" err="1"/>
              <a:t>در</a:t>
            </a:r>
            <a:r>
              <a:rPr dirty="0"/>
              <a:t> </a:t>
            </a:r>
            <a:r>
              <a:rPr dirty="0" err="1"/>
              <a:t>تجربه</a:t>
            </a:r>
            <a:r>
              <a:rPr dirty="0"/>
              <a:t> </a:t>
            </a:r>
            <a:r>
              <a:rPr dirty="0" err="1"/>
              <a:t>زایمان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2148736"/>
            <a:ext cx="7315200" cy="23160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ماما</a:t>
            </a:r>
            <a:r>
              <a:rPr dirty="0"/>
              <a:t> </a:t>
            </a:r>
            <a:r>
              <a:rPr dirty="0" err="1"/>
              <a:t>نخستین</a:t>
            </a:r>
            <a:r>
              <a:rPr dirty="0"/>
              <a:t> </a:t>
            </a:r>
            <a:r>
              <a:rPr dirty="0" err="1"/>
              <a:t>همراه</a:t>
            </a:r>
            <a:r>
              <a:rPr dirty="0"/>
              <a:t> </a:t>
            </a:r>
            <a:r>
              <a:rPr dirty="0" err="1"/>
              <a:t>عاطفی</a:t>
            </a:r>
            <a:r>
              <a:rPr dirty="0"/>
              <a:t> </a:t>
            </a:r>
            <a:r>
              <a:rPr dirty="0" err="1"/>
              <a:t>مادر</a:t>
            </a:r>
            <a:r>
              <a:rPr dirty="0"/>
              <a:t> </a:t>
            </a:r>
            <a:r>
              <a:rPr dirty="0" err="1"/>
              <a:t>است</a:t>
            </a:r>
            <a:endParaRPr dirty="0"/>
          </a:p>
          <a:p>
            <a:pPr algn="r" rtl="1">
              <a:lnSpc>
                <a:spcPct val="200000"/>
              </a:lnSpc>
              <a:defRPr sz="2200">
                <a:solidFill>
                  <a:srgbClr val="323232"/>
                </a:solidFill>
                <a:latin typeface="B Nazanin"/>
              </a:defRPr>
            </a:pPr>
            <a:r>
              <a:rPr lang="fa-IR" dirty="0"/>
              <a:t>     وقتی رفتارش محترمانه باشد مادر احساس امنیت و آرامش می‌کند</a:t>
            </a:r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lang="fa-IR" dirty="0"/>
              <a:t>تجربه زایمان مستقیماً به رفتار ماما وابسته است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509826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آسیب‌های</a:t>
            </a:r>
            <a:r>
              <a:rPr dirty="0"/>
              <a:t> </a:t>
            </a:r>
            <a:r>
              <a:rPr dirty="0" err="1"/>
              <a:t>روانی</a:t>
            </a:r>
            <a:r>
              <a:rPr dirty="0"/>
              <a:t> </a:t>
            </a:r>
            <a:r>
              <a:rPr dirty="0" err="1"/>
              <a:t>ناشی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برخورد</a:t>
            </a:r>
            <a:r>
              <a:rPr dirty="0"/>
              <a:t> </a:t>
            </a:r>
            <a:r>
              <a:rPr dirty="0" err="1"/>
              <a:t>نامناسب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2994308" y="1823190"/>
            <a:ext cx="4596195" cy="23506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rtl="1">
              <a:lnSpc>
                <a:spcPct val="250000"/>
              </a:lnSpc>
            </a:pPr>
            <a:endParaRPr dirty="0"/>
          </a:p>
          <a:p>
            <a:pPr marL="342900" indent="-342900" algn="r" rtl="1">
              <a:lnSpc>
                <a:spcPct val="25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ترومای</a:t>
            </a:r>
            <a:r>
              <a:rPr dirty="0"/>
              <a:t> </a:t>
            </a:r>
            <a:r>
              <a:rPr dirty="0" err="1"/>
              <a:t>زایمان</a:t>
            </a:r>
            <a:r>
              <a:rPr dirty="0"/>
              <a:t> و </a:t>
            </a:r>
            <a:r>
              <a:rPr dirty="0" err="1"/>
              <a:t>افسردگی</a:t>
            </a:r>
            <a:r>
              <a:rPr dirty="0"/>
              <a:t> </a:t>
            </a:r>
            <a:r>
              <a:rPr dirty="0" err="1"/>
              <a:t>پس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زایمان</a:t>
            </a:r>
            <a:endParaRPr dirty="0"/>
          </a:p>
          <a:p>
            <a:pPr marL="342900" indent="-342900" algn="r" rtl="1">
              <a:lnSpc>
                <a:spcPct val="25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کاهش</a:t>
            </a:r>
            <a:r>
              <a:rPr dirty="0"/>
              <a:t> </a:t>
            </a:r>
            <a:r>
              <a:rPr dirty="0" err="1"/>
              <a:t>اعتماد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</a:t>
            </a:r>
            <a:r>
              <a:rPr dirty="0" err="1"/>
              <a:t>مراکز</a:t>
            </a:r>
            <a:r>
              <a:rPr dirty="0"/>
              <a:t> </a:t>
            </a:r>
            <a:r>
              <a:rPr dirty="0" err="1"/>
              <a:t>درمانی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55290" y="509826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حقوق</a:t>
            </a:r>
            <a:r>
              <a:rPr dirty="0"/>
              <a:t> </a:t>
            </a:r>
            <a:r>
              <a:rPr dirty="0" err="1"/>
              <a:t>مادران</a:t>
            </a:r>
            <a:r>
              <a:rPr dirty="0"/>
              <a:t> </a:t>
            </a:r>
            <a:r>
              <a:rPr dirty="0" err="1"/>
              <a:t>در</a:t>
            </a:r>
            <a:r>
              <a:rPr dirty="0"/>
              <a:t> </a:t>
            </a:r>
            <a:r>
              <a:rPr dirty="0" err="1"/>
              <a:t>زایشگاه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4168873" y="1922206"/>
            <a:ext cx="4060727" cy="25045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5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حق</a:t>
            </a:r>
            <a:r>
              <a:rPr dirty="0"/>
              <a:t> </a:t>
            </a:r>
            <a:r>
              <a:rPr dirty="0" err="1"/>
              <a:t>انتخاب</a:t>
            </a:r>
            <a:r>
              <a:rPr dirty="0"/>
              <a:t> </a:t>
            </a:r>
            <a:r>
              <a:rPr dirty="0" err="1"/>
              <a:t>آگاهانه</a:t>
            </a:r>
            <a:r>
              <a:rPr dirty="0"/>
              <a:t> </a:t>
            </a:r>
            <a:r>
              <a:rPr dirty="0" err="1"/>
              <a:t>روش</a:t>
            </a:r>
            <a:r>
              <a:rPr dirty="0"/>
              <a:t> </a:t>
            </a:r>
            <a:r>
              <a:rPr dirty="0" err="1"/>
              <a:t>زایمان</a:t>
            </a:r>
            <a:endParaRPr dirty="0"/>
          </a:p>
          <a:p>
            <a:pPr marL="342900" indent="-342900" algn="r" rtl="1">
              <a:lnSpc>
                <a:spcPct val="25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حق</a:t>
            </a:r>
            <a:r>
              <a:rPr dirty="0"/>
              <a:t> </a:t>
            </a:r>
            <a:r>
              <a:rPr dirty="0" err="1"/>
              <a:t>برخورد</a:t>
            </a:r>
            <a:r>
              <a:rPr dirty="0"/>
              <a:t> </a:t>
            </a:r>
            <a:r>
              <a:rPr dirty="0" err="1"/>
              <a:t>محترمانه</a:t>
            </a:r>
            <a:r>
              <a:rPr dirty="0"/>
              <a:t> و </a:t>
            </a:r>
            <a:r>
              <a:rPr dirty="0" err="1"/>
              <a:t>بدون</a:t>
            </a:r>
            <a:r>
              <a:rPr dirty="0"/>
              <a:t> </a:t>
            </a:r>
            <a:r>
              <a:rPr dirty="0" err="1"/>
              <a:t>تحقیر</a:t>
            </a:r>
            <a:endParaRPr dirty="0"/>
          </a:p>
          <a:p>
            <a:pPr marL="342900" indent="-342900" algn="r" rtl="1">
              <a:lnSpc>
                <a:spcPct val="25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حق</a:t>
            </a:r>
            <a:r>
              <a:rPr dirty="0"/>
              <a:t> </a:t>
            </a:r>
            <a:r>
              <a:rPr dirty="0" err="1"/>
              <a:t>آگاهی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اقدامات</a:t>
            </a:r>
            <a:r>
              <a:rPr dirty="0"/>
              <a:t> </a:t>
            </a:r>
            <a:r>
              <a:rPr dirty="0" err="1"/>
              <a:t>پزشکی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509826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رفتار</a:t>
            </a:r>
            <a:r>
              <a:rPr dirty="0"/>
              <a:t> </a:t>
            </a:r>
            <a:r>
              <a:rPr dirty="0" err="1"/>
              <a:t>انسانی</a:t>
            </a:r>
            <a:r>
              <a:rPr dirty="0"/>
              <a:t> و </a:t>
            </a:r>
            <a:r>
              <a:rPr dirty="0" err="1"/>
              <a:t>ارتباط</a:t>
            </a:r>
            <a:r>
              <a:rPr dirty="0"/>
              <a:t> </a:t>
            </a:r>
            <a:r>
              <a:rPr dirty="0" err="1"/>
              <a:t>مؤثر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848411" y="2302497"/>
            <a:ext cx="6281383" cy="2716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شنیدن</a:t>
            </a:r>
            <a:r>
              <a:rPr dirty="0"/>
              <a:t> </a:t>
            </a:r>
            <a:r>
              <a:rPr dirty="0" err="1"/>
              <a:t>فعال</a:t>
            </a:r>
            <a:r>
              <a:rPr dirty="0"/>
              <a:t> و </a:t>
            </a:r>
            <a:r>
              <a:rPr dirty="0" err="1"/>
              <a:t>همدلی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استفاده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لحن</a:t>
            </a:r>
            <a:r>
              <a:rPr dirty="0"/>
              <a:t> </a:t>
            </a:r>
            <a:r>
              <a:rPr dirty="0" err="1"/>
              <a:t>آرام</a:t>
            </a:r>
            <a:r>
              <a:rPr dirty="0"/>
              <a:t> و </a:t>
            </a:r>
            <a:r>
              <a:rPr dirty="0" err="1"/>
              <a:t>مثبت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پاسخ‌گویی</a:t>
            </a:r>
            <a:r>
              <a:rPr dirty="0"/>
              <a:t> </a:t>
            </a:r>
            <a:r>
              <a:rPr dirty="0" err="1"/>
              <a:t>شفاف</a:t>
            </a:r>
            <a:r>
              <a:rPr dirty="0"/>
              <a:t> و </a:t>
            </a:r>
            <a:r>
              <a:rPr dirty="0" err="1"/>
              <a:t>محترمانه</a:t>
            </a:r>
            <a:endParaRPr lang="fa-IR" dirty="0"/>
          </a:p>
          <a:p>
            <a:pPr algn="r" rtl="1">
              <a:lnSpc>
                <a:spcPct val="200000"/>
              </a:lnSpc>
              <a:defRPr sz="2200">
                <a:solidFill>
                  <a:srgbClr val="323232"/>
                </a:solidFill>
                <a:latin typeface="B Nazanin"/>
              </a:defRPr>
            </a:pPr>
            <a:r>
              <a:rPr lang="fa-IR" sz="2000" dirty="0"/>
              <a:t>     مثال : استفاده از نام کوچک مادر به ‌جای «اون خانومه»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1088" y="509826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پرهیز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خشونت</a:t>
            </a:r>
            <a:r>
              <a:rPr dirty="0"/>
              <a:t> </a:t>
            </a:r>
            <a:r>
              <a:rPr dirty="0" err="1"/>
              <a:t>زبانی</a:t>
            </a:r>
            <a:r>
              <a:rPr dirty="0"/>
              <a:t> و </a:t>
            </a:r>
            <a:r>
              <a:rPr dirty="0" err="1"/>
              <a:t>فیزیکی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263192" y="1866637"/>
            <a:ext cx="6570482" cy="25930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عدم</a:t>
            </a:r>
            <a:r>
              <a:rPr dirty="0"/>
              <a:t> </a:t>
            </a:r>
            <a:r>
              <a:rPr dirty="0" err="1"/>
              <a:t>سرزنش</a:t>
            </a:r>
            <a:r>
              <a:rPr dirty="0"/>
              <a:t> </a:t>
            </a:r>
            <a:r>
              <a:rPr dirty="0" err="1"/>
              <a:t>مادر</a:t>
            </a:r>
            <a:r>
              <a:rPr dirty="0"/>
              <a:t> </a:t>
            </a:r>
            <a:r>
              <a:rPr dirty="0" err="1"/>
              <a:t>بابت</a:t>
            </a:r>
            <a:r>
              <a:rPr dirty="0"/>
              <a:t> </a:t>
            </a:r>
            <a:r>
              <a:rPr dirty="0" err="1"/>
              <a:t>درد</a:t>
            </a:r>
            <a:r>
              <a:rPr dirty="0"/>
              <a:t> </a:t>
            </a:r>
            <a:r>
              <a:rPr dirty="0" err="1"/>
              <a:t>یا</a:t>
            </a:r>
            <a:r>
              <a:rPr dirty="0"/>
              <a:t> </a:t>
            </a:r>
            <a:r>
              <a:rPr dirty="0" err="1"/>
              <a:t>ترس</a:t>
            </a:r>
            <a:endParaRPr lang="fa-IR" dirty="0"/>
          </a:p>
          <a:p>
            <a:pPr algn="r" rtl="1">
              <a:lnSpc>
                <a:spcPct val="200000"/>
              </a:lnSpc>
              <a:defRPr sz="2200">
                <a:solidFill>
                  <a:srgbClr val="323232"/>
                </a:solidFill>
                <a:latin typeface="B Nazanin"/>
              </a:defRPr>
            </a:pPr>
            <a:r>
              <a:rPr lang="en-US" sz="2000" dirty="0" err="1"/>
              <a:t>مثال</a:t>
            </a:r>
            <a:r>
              <a:rPr lang="en-US" sz="2000" dirty="0"/>
              <a:t>: </a:t>
            </a:r>
            <a:r>
              <a:rPr lang="en-US" sz="2000" dirty="0" err="1"/>
              <a:t>به‌جای</a:t>
            </a:r>
            <a:r>
              <a:rPr lang="en-US" sz="2000" dirty="0"/>
              <a:t> </a:t>
            </a:r>
            <a:r>
              <a:rPr lang="en-US" sz="2000" dirty="0" err="1"/>
              <a:t>گفتن</a:t>
            </a:r>
            <a:r>
              <a:rPr lang="en-US" sz="2000" dirty="0"/>
              <a:t> </a:t>
            </a:r>
            <a:r>
              <a:rPr lang="en-US" sz="2000" dirty="0" err="1"/>
              <a:t>تو</a:t>
            </a:r>
            <a:r>
              <a:rPr lang="en-US" sz="2000" dirty="0"/>
              <a:t> </a:t>
            </a:r>
            <a:r>
              <a:rPr lang="en-US" sz="2000" dirty="0" err="1"/>
              <a:t>اصلاً</a:t>
            </a:r>
            <a:r>
              <a:rPr lang="en-US" sz="2000" dirty="0"/>
              <a:t> </a:t>
            </a:r>
            <a:r>
              <a:rPr lang="en-US" sz="2000" dirty="0" err="1"/>
              <a:t>همکاری</a:t>
            </a:r>
            <a:r>
              <a:rPr lang="en-US" sz="2000" dirty="0"/>
              <a:t> </a:t>
            </a:r>
            <a:r>
              <a:rPr lang="en-US" sz="2000" dirty="0" err="1"/>
              <a:t>نمی‌کنی</a:t>
            </a:r>
            <a:r>
              <a:rPr lang="fa-IR" sz="2000" dirty="0"/>
              <a:t> </a:t>
            </a:r>
            <a:r>
              <a:rPr lang="en-US" sz="2000" dirty="0"/>
              <a:t> </a:t>
            </a:r>
            <a:r>
              <a:rPr lang="en-US" sz="2000" dirty="0" err="1"/>
              <a:t>بگوییم</a:t>
            </a:r>
            <a:r>
              <a:rPr lang="en-US" sz="2000" dirty="0"/>
              <a:t> </a:t>
            </a:r>
            <a:r>
              <a:rPr lang="fa-IR" sz="2000" dirty="0"/>
              <a:t> </a:t>
            </a:r>
            <a:r>
              <a:rPr lang="en-US" sz="2000" dirty="0" err="1"/>
              <a:t>می‌دونم</a:t>
            </a:r>
            <a:r>
              <a:rPr lang="en-US" sz="2000" dirty="0"/>
              <a:t> </a:t>
            </a:r>
            <a:r>
              <a:rPr lang="en-US" sz="2000" dirty="0" err="1"/>
              <a:t>خیلی</a:t>
            </a:r>
            <a:r>
              <a:rPr lang="en-US" sz="2000" dirty="0"/>
              <a:t> </a:t>
            </a:r>
            <a:r>
              <a:rPr lang="en-US" sz="2000" dirty="0" err="1"/>
              <a:t>درد</a:t>
            </a:r>
            <a:r>
              <a:rPr lang="en-US" sz="2000" dirty="0"/>
              <a:t> </a:t>
            </a:r>
            <a:r>
              <a:rPr lang="en-US" sz="2000" dirty="0" err="1"/>
              <a:t>داری</a:t>
            </a:r>
            <a:r>
              <a:rPr lang="fa-IR" sz="2000" dirty="0"/>
              <a:t> </a:t>
            </a:r>
            <a:r>
              <a:rPr lang="en-US" sz="2000" dirty="0"/>
              <a:t> </a:t>
            </a:r>
            <a:r>
              <a:rPr lang="en-US" sz="2000" dirty="0" err="1"/>
              <a:t>با</a:t>
            </a:r>
            <a:r>
              <a:rPr lang="en-US" sz="2000" dirty="0"/>
              <a:t> </a:t>
            </a:r>
            <a:r>
              <a:rPr lang="en-US" sz="2000" dirty="0" err="1"/>
              <a:t>هم</a:t>
            </a:r>
            <a:r>
              <a:rPr lang="en-US" sz="2000" dirty="0"/>
              <a:t> </a:t>
            </a:r>
            <a:r>
              <a:rPr lang="en-US" sz="2000" dirty="0" err="1"/>
              <a:t>پیش</a:t>
            </a:r>
            <a:r>
              <a:rPr lang="en-US" sz="2000" dirty="0"/>
              <a:t> </a:t>
            </a:r>
            <a:r>
              <a:rPr lang="en-US" sz="2000" dirty="0" err="1"/>
              <a:t>می‌ریم</a:t>
            </a:r>
            <a:endParaRPr sz="2000"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پرهیز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جملات</a:t>
            </a:r>
            <a:r>
              <a:rPr dirty="0"/>
              <a:t> </a:t>
            </a:r>
            <a:r>
              <a:rPr dirty="0" err="1"/>
              <a:t>آزاردهنده</a:t>
            </a:r>
            <a:r>
              <a:rPr dirty="0"/>
              <a:t> </a:t>
            </a:r>
            <a:r>
              <a:rPr dirty="0" err="1"/>
              <a:t>یا</a:t>
            </a:r>
            <a:r>
              <a:rPr dirty="0"/>
              <a:t> </a:t>
            </a:r>
            <a:r>
              <a:rPr dirty="0" err="1"/>
              <a:t>نیش‌دار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13767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اطلاع‌رسانی</a:t>
            </a:r>
            <a:r>
              <a:rPr dirty="0"/>
              <a:t> </a:t>
            </a:r>
            <a:r>
              <a:rPr dirty="0" err="1"/>
              <a:t>شفاف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4312541" y="2154024"/>
            <a:ext cx="3709670" cy="20390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توضیح</a:t>
            </a:r>
            <a:r>
              <a:rPr dirty="0"/>
              <a:t> </a:t>
            </a:r>
            <a:r>
              <a:rPr dirty="0" err="1"/>
              <a:t>هر</a:t>
            </a:r>
            <a:r>
              <a:rPr dirty="0"/>
              <a:t> </a:t>
            </a:r>
            <a:r>
              <a:rPr dirty="0" err="1"/>
              <a:t>مرحله</a:t>
            </a:r>
            <a:r>
              <a:rPr dirty="0"/>
              <a:t> </a:t>
            </a:r>
            <a:r>
              <a:rPr dirty="0" err="1"/>
              <a:t>قبل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اجرا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استفاده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زبان</a:t>
            </a:r>
            <a:r>
              <a:rPr dirty="0"/>
              <a:t> </a:t>
            </a:r>
            <a:r>
              <a:rPr dirty="0" err="1"/>
              <a:t>ساده</a:t>
            </a:r>
            <a:r>
              <a:rPr dirty="0"/>
              <a:t> و </a:t>
            </a:r>
            <a:r>
              <a:rPr dirty="0" err="1"/>
              <a:t>قابل</a:t>
            </a:r>
            <a:r>
              <a:rPr dirty="0"/>
              <a:t> </a:t>
            </a:r>
            <a:r>
              <a:rPr dirty="0" err="1"/>
              <a:t>فهم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دادن</a:t>
            </a:r>
            <a:r>
              <a:rPr dirty="0"/>
              <a:t> </a:t>
            </a:r>
            <a:r>
              <a:rPr dirty="0" err="1"/>
              <a:t>فرصت</a:t>
            </a:r>
            <a:r>
              <a:rPr dirty="0"/>
              <a:t> </a:t>
            </a:r>
            <a:r>
              <a:rPr dirty="0" err="1"/>
              <a:t>سؤال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</a:t>
            </a:r>
            <a:r>
              <a:rPr dirty="0" err="1"/>
              <a:t>مادر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6503" y="509826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 rtl="1">
              <a:defRPr sz="3200" b="1">
                <a:solidFill>
                  <a:srgbClr val="00468C"/>
                </a:solidFill>
                <a:latin typeface="B Nazanin"/>
              </a:defRPr>
            </a:pPr>
            <a:r>
              <a:rPr dirty="0" err="1"/>
              <a:t>زبان</a:t>
            </a:r>
            <a:r>
              <a:rPr dirty="0"/>
              <a:t> </a:t>
            </a:r>
            <a:r>
              <a:rPr dirty="0" err="1"/>
              <a:t>بدن</a:t>
            </a:r>
            <a:r>
              <a:rPr dirty="0"/>
              <a:t> و </a:t>
            </a:r>
            <a:r>
              <a:rPr dirty="0" err="1"/>
              <a:t>آرام‌سازی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669303" y="2144598"/>
            <a:ext cx="7192652" cy="2039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لبخند</a:t>
            </a:r>
            <a:r>
              <a:rPr dirty="0"/>
              <a:t>، </a:t>
            </a:r>
            <a:r>
              <a:rPr dirty="0" err="1"/>
              <a:t>تماس</a:t>
            </a:r>
            <a:r>
              <a:rPr dirty="0"/>
              <a:t> </a:t>
            </a:r>
            <a:r>
              <a:rPr dirty="0" err="1"/>
              <a:t>چشمی</a:t>
            </a:r>
            <a:r>
              <a:rPr dirty="0"/>
              <a:t>، </a:t>
            </a:r>
            <a:r>
              <a:rPr dirty="0" err="1"/>
              <a:t>پرهیز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حرکات</a:t>
            </a:r>
            <a:r>
              <a:rPr dirty="0"/>
              <a:t> </a:t>
            </a:r>
            <a:r>
              <a:rPr dirty="0" err="1"/>
              <a:t>تند</a:t>
            </a:r>
            <a:r>
              <a:rPr lang="fa-IR" dirty="0"/>
              <a:t>، </a:t>
            </a:r>
            <a:r>
              <a:rPr lang="en-US" sz="2200" dirty="0" err="1"/>
              <a:t>نشستن</a:t>
            </a:r>
            <a:r>
              <a:rPr lang="en-US" sz="2200" dirty="0"/>
              <a:t> </a:t>
            </a:r>
            <a:r>
              <a:rPr lang="en-US" sz="2200" dirty="0" err="1"/>
              <a:t>کنار</a:t>
            </a:r>
            <a:r>
              <a:rPr lang="en-US" sz="2200" dirty="0"/>
              <a:t> </a:t>
            </a:r>
            <a:r>
              <a:rPr lang="en-US" sz="2200" dirty="0" err="1"/>
              <a:t>مادر</a:t>
            </a:r>
            <a:r>
              <a:rPr lang="en-US" sz="2200" dirty="0"/>
              <a:t> </a:t>
            </a:r>
            <a:r>
              <a:rPr lang="en-US" sz="2200" dirty="0" err="1"/>
              <a:t>به‌جای</a:t>
            </a:r>
            <a:r>
              <a:rPr lang="en-US" sz="2200" dirty="0"/>
              <a:t> </a:t>
            </a:r>
            <a:r>
              <a:rPr lang="en-US" sz="2200" dirty="0" err="1"/>
              <a:t>ایستادن</a:t>
            </a:r>
            <a:r>
              <a:rPr lang="en-US" sz="2200" dirty="0"/>
              <a:t> </a:t>
            </a:r>
            <a:r>
              <a:rPr lang="en-US" sz="2200" dirty="0" err="1"/>
              <a:t>بالا</a:t>
            </a:r>
            <a:r>
              <a:rPr lang="fa-IR" sz="2200" dirty="0"/>
              <a:t>ی</a:t>
            </a:r>
            <a:r>
              <a:rPr lang="en-US" sz="2200" dirty="0"/>
              <a:t> </a:t>
            </a:r>
            <a:r>
              <a:rPr lang="en-US" sz="2200" dirty="0" err="1"/>
              <a:t>سر</a:t>
            </a:r>
            <a:r>
              <a:rPr lang="en-US" sz="2200" dirty="0"/>
              <a:t> </a:t>
            </a:r>
            <a:r>
              <a:rPr lang="en-US" sz="2200" dirty="0" err="1"/>
              <a:t>او</a:t>
            </a:r>
            <a:endParaRPr dirty="0"/>
          </a:p>
          <a:p>
            <a:pPr marL="342900" indent="-342900" algn="r" rtl="1">
              <a:lnSpc>
                <a:spcPct val="200000"/>
              </a:lnSpc>
              <a:buFont typeface="Arial" panose="020B0604020202020204" pitchFamily="34" charset="0"/>
              <a:buChar char="•"/>
              <a:defRPr sz="2200">
                <a:solidFill>
                  <a:srgbClr val="323232"/>
                </a:solidFill>
                <a:latin typeface="B Nazanin"/>
              </a:defRPr>
            </a:pPr>
            <a:r>
              <a:rPr dirty="0" err="1"/>
              <a:t>استفاده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جملات</a:t>
            </a:r>
            <a:r>
              <a:rPr dirty="0"/>
              <a:t> </a:t>
            </a:r>
            <a:r>
              <a:rPr dirty="0" err="1"/>
              <a:t>اطمینان‌بخش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Custom 1">
      <a:majorFont>
        <a:latin typeface="Century Gothic"/>
        <a:ea typeface=""/>
        <a:cs typeface="B Titr"/>
      </a:majorFont>
      <a:minorFont>
        <a:latin typeface="Century Gothic"/>
        <a:ea typeface=""/>
        <a:cs typeface="B Titr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119</TotalTime>
  <Words>649</Words>
  <Application>Microsoft Office PowerPoint</Application>
  <PresentationFormat>On-screen Show (4:3)</PresentationFormat>
  <Paragraphs>145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B Titr</vt:lpstr>
      <vt:lpstr>Century Gothic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Vahid Salari</cp:lastModifiedBy>
  <cp:revision>5</cp:revision>
  <dcterms:created xsi:type="dcterms:W3CDTF">2013-01-27T09:14:16Z</dcterms:created>
  <dcterms:modified xsi:type="dcterms:W3CDTF">2025-07-10T19:34:42Z</dcterms:modified>
  <cp:category/>
</cp:coreProperties>
</file>